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80" r:id="rId4"/>
  </p:sldMasterIdLst>
  <p:notesMasterIdLst>
    <p:notesMasterId r:id="rId28"/>
  </p:notesMasterIdLst>
  <p:handoutMasterIdLst>
    <p:handoutMasterId r:id="rId29"/>
  </p:handoutMasterIdLst>
  <p:sldIdLst>
    <p:sldId id="449" r:id="rId5"/>
    <p:sldId id="450" r:id="rId6"/>
    <p:sldId id="419" r:id="rId7"/>
    <p:sldId id="418" r:id="rId8"/>
    <p:sldId id="461" r:id="rId9"/>
    <p:sldId id="463" r:id="rId10"/>
    <p:sldId id="464" r:id="rId11"/>
    <p:sldId id="465" r:id="rId12"/>
    <p:sldId id="481" r:id="rId13"/>
    <p:sldId id="424" r:id="rId14"/>
    <p:sldId id="467" r:id="rId15"/>
    <p:sldId id="468" r:id="rId16"/>
    <p:sldId id="469" r:id="rId17"/>
    <p:sldId id="470" r:id="rId18"/>
    <p:sldId id="472" r:id="rId19"/>
    <p:sldId id="434" r:id="rId20"/>
    <p:sldId id="473" r:id="rId21"/>
    <p:sldId id="474" r:id="rId22"/>
    <p:sldId id="475" r:id="rId23"/>
    <p:sldId id="476" r:id="rId24"/>
    <p:sldId id="477" r:id="rId25"/>
    <p:sldId id="479" r:id="rId26"/>
    <p:sldId id="480" r:id="rId27"/>
  </p:sldIdLst>
  <p:sldSz cx="9144000" cy="6858000" type="screen4x3"/>
  <p:notesSz cx="6797675" cy="9928225"/>
  <p:defaultTextStyle>
    <a:defPPr>
      <a:defRPr lang="en-US"/>
    </a:defPPr>
    <a:lvl1pPr algn="l" rtl="0" eaLnBrk="0" fontAlgn="base" hangingPunct="0">
      <a:spcBef>
        <a:spcPct val="0"/>
      </a:spcBef>
      <a:spcAft>
        <a:spcPct val="0"/>
      </a:spcAft>
      <a:defRPr sz="3000" u="sng"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3000" u="sng"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3000" u="sng"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3000" u="sng"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3000" u="sng" kern="1200">
        <a:solidFill>
          <a:schemeClr val="tx1"/>
        </a:solidFill>
        <a:latin typeface="Times New Roman" pitchFamily="18" charset="0"/>
        <a:ea typeface="MS PGothic" pitchFamily="34" charset="-128"/>
        <a:cs typeface="+mn-cs"/>
      </a:defRPr>
    </a:lvl5pPr>
    <a:lvl6pPr marL="2286000" algn="l" defTabSz="914400" rtl="0" eaLnBrk="1" latinLnBrk="0" hangingPunct="1">
      <a:defRPr sz="3000" u="sng" kern="1200">
        <a:solidFill>
          <a:schemeClr val="tx1"/>
        </a:solidFill>
        <a:latin typeface="Times New Roman" pitchFamily="18" charset="0"/>
        <a:ea typeface="MS PGothic" pitchFamily="34" charset="-128"/>
        <a:cs typeface="+mn-cs"/>
      </a:defRPr>
    </a:lvl6pPr>
    <a:lvl7pPr marL="2743200" algn="l" defTabSz="914400" rtl="0" eaLnBrk="1" latinLnBrk="0" hangingPunct="1">
      <a:defRPr sz="3000" u="sng" kern="1200">
        <a:solidFill>
          <a:schemeClr val="tx1"/>
        </a:solidFill>
        <a:latin typeface="Times New Roman" pitchFamily="18" charset="0"/>
        <a:ea typeface="MS PGothic" pitchFamily="34" charset="-128"/>
        <a:cs typeface="+mn-cs"/>
      </a:defRPr>
    </a:lvl7pPr>
    <a:lvl8pPr marL="3200400" algn="l" defTabSz="914400" rtl="0" eaLnBrk="1" latinLnBrk="0" hangingPunct="1">
      <a:defRPr sz="3000" u="sng" kern="1200">
        <a:solidFill>
          <a:schemeClr val="tx1"/>
        </a:solidFill>
        <a:latin typeface="Times New Roman" pitchFamily="18" charset="0"/>
        <a:ea typeface="MS PGothic" pitchFamily="34" charset="-128"/>
        <a:cs typeface="+mn-cs"/>
      </a:defRPr>
    </a:lvl8pPr>
    <a:lvl9pPr marL="3657600" algn="l" defTabSz="914400" rtl="0" eaLnBrk="1" latinLnBrk="0" hangingPunct="1">
      <a:defRPr sz="3000" u="sng" kern="1200">
        <a:solidFill>
          <a:schemeClr val="tx1"/>
        </a:solidFill>
        <a:latin typeface="Times New Roman" pitchFamily="18" charset="0"/>
        <a:ea typeface="MS PGothic"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8">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CC"/>
    <a:srgbClr val="09674E"/>
    <a:srgbClr val="3366CC"/>
    <a:srgbClr val="0000FF"/>
    <a:srgbClr val="336699"/>
    <a:srgbClr val="6666FF"/>
    <a:srgbClr val="FFFF99"/>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2432" autoAdjust="0"/>
  </p:normalViewPr>
  <p:slideViewPr>
    <p:cSldViewPr>
      <p:cViewPr varScale="1">
        <p:scale>
          <a:sx n="45" d="100"/>
          <a:sy n="45" d="100"/>
        </p:scale>
        <p:origin x="1334" y="34"/>
      </p:cViewPr>
      <p:guideLst>
        <p:guide orient="horz" pos="2160"/>
        <p:guide pos="2880"/>
      </p:guideLst>
    </p:cSldViewPr>
  </p:slideViewPr>
  <p:outlineViewPr>
    <p:cViewPr>
      <p:scale>
        <a:sx n="33" d="100"/>
        <a:sy n="33" d="100"/>
      </p:scale>
      <p:origin x="0" y="3077"/>
    </p:cViewPr>
  </p:outlineViewPr>
  <p:notesTextViewPr>
    <p:cViewPr>
      <p:scale>
        <a:sx n="100" d="100"/>
        <a:sy n="100" d="100"/>
      </p:scale>
      <p:origin x="0" y="0"/>
    </p:cViewPr>
  </p:notesTextViewPr>
  <p:sorterViewPr>
    <p:cViewPr>
      <p:scale>
        <a:sx n="66" d="100"/>
        <a:sy n="66" d="100"/>
      </p:scale>
      <p:origin x="0" y="1182"/>
    </p:cViewPr>
  </p:sorterViewPr>
  <p:notesViewPr>
    <p:cSldViewPr>
      <p:cViewPr varScale="1">
        <p:scale>
          <a:sx n="58" d="100"/>
          <a:sy n="58" d="100"/>
        </p:scale>
        <p:origin x="3254" y="82"/>
      </p:cViewPr>
      <p:guideLst>
        <p:guide orient="horz" pos="3128"/>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ea typeface="+mn-ea"/>
              </a:defRPr>
            </a:lvl1pPr>
          </a:lstStyle>
          <a:p>
            <a:pPr>
              <a:defRPr/>
            </a:pPr>
            <a:endParaRPr lang="en-US"/>
          </a:p>
        </p:txBody>
      </p:sp>
      <p:sp>
        <p:nvSpPr>
          <p:cNvPr id="57347"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B76BB49C-51C9-46C0-BC53-B7EDE175F691}" type="datetime1">
              <a:rPr lang="en-US" altLang="fr-FR"/>
              <a:pPr>
                <a:defRPr/>
              </a:pPr>
              <a:t>11/27/2019</a:t>
            </a:fld>
            <a:endParaRPr lang="en-US" altLang="fr-FR"/>
          </a:p>
        </p:txBody>
      </p:sp>
      <p:sp>
        <p:nvSpPr>
          <p:cNvPr id="57348" name="Rectangle 4"/>
          <p:cNvSpPr>
            <a:spLocks noGrp="1" noChangeArrowheads="1"/>
          </p:cNvSpPr>
          <p:nvPr>
            <p:ph type="ftr" sz="quarter" idx="2"/>
          </p:nvPr>
        </p:nvSpPr>
        <p:spPr bwMode="auto">
          <a:xfrm>
            <a:off x="0"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ea typeface="+mn-ea"/>
              </a:defRPr>
            </a:lvl1pPr>
          </a:lstStyle>
          <a:p>
            <a:pPr>
              <a:defRPr/>
            </a:pPr>
            <a:endParaRPr lang="en-US"/>
          </a:p>
        </p:txBody>
      </p:sp>
      <p:sp>
        <p:nvSpPr>
          <p:cNvPr id="57349" name="Rectangle 5"/>
          <p:cNvSpPr>
            <a:spLocks noGrp="1" noChangeArrowheads="1"/>
          </p:cNvSpPr>
          <p:nvPr>
            <p:ph type="sldNum" sz="quarter" idx="3"/>
          </p:nvPr>
        </p:nvSpPr>
        <p:spPr bwMode="auto">
          <a:xfrm>
            <a:off x="3849688"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E7FE9B9E-984E-4EDA-A233-D86E3735FDF2}" type="slidenum">
              <a:rPr lang="en-US" altLang="fr-FR"/>
              <a:pPr>
                <a:defRPr/>
              </a:pPr>
              <a:t>‹N°›</a:t>
            </a:fld>
            <a:endParaRPr lang="en-US" altLang="fr-F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46400" cy="496888"/>
          </a:xfrm>
          <a:prstGeom prst="rect">
            <a:avLst/>
          </a:prstGeom>
          <a:noFill/>
          <a:ln w="9525">
            <a:noFill/>
            <a:miter lim="800000"/>
            <a:headEnd/>
            <a:tailEnd/>
          </a:ln>
        </p:spPr>
        <p:txBody>
          <a:bodyPr vert="horz" wrap="square" lIns="93113" tIns="46557" rIns="93113" bIns="46557" numCol="1" anchor="t" anchorCtr="0" compatLnSpc="1">
            <a:prstTxWarp prst="textNoShape">
              <a:avLst/>
            </a:prstTxWarp>
          </a:bodyPr>
          <a:lstStyle>
            <a:lvl1pPr defTabSz="931863">
              <a:defRPr sz="1200" u="none">
                <a:latin typeface="Times New Roman" pitchFamily="18" charset="0"/>
                <a:ea typeface="+mn-ea"/>
              </a:defRPr>
            </a:lvl1pPr>
          </a:lstStyle>
          <a:p>
            <a:pPr>
              <a:defRPr/>
            </a:pPr>
            <a:endParaRPr lang="en-US"/>
          </a:p>
        </p:txBody>
      </p:sp>
      <p:sp>
        <p:nvSpPr>
          <p:cNvPr id="17411" name="Rectangle 3"/>
          <p:cNvSpPr>
            <a:spLocks noGrp="1" noChangeArrowheads="1"/>
          </p:cNvSpPr>
          <p:nvPr>
            <p:ph type="dt" idx="1"/>
          </p:nvPr>
        </p:nvSpPr>
        <p:spPr bwMode="auto">
          <a:xfrm>
            <a:off x="3851275" y="0"/>
            <a:ext cx="2946400" cy="496888"/>
          </a:xfrm>
          <a:prstGeom prst="rect">
            <a:avLst/>
          </a:prstGeom>
          <a:noFill/>
          <a:ln w="9525">
            <a:noFill/>
            <a:miter lim="800000"/>
            <a:headEnd/>
            <a:tailEnd/>
          </a:ln>
        </p:spPr>
        <p:txBody>
          <a:bodyPr vert="horz" wrap="square" lIns="93113" tIns="46557" rIns="93113" bIns="46557" numCol="1" anchor="t" anchorCtr="0" compatLnSpc="1">
            <a:prstTxWarp prst="textNoShape">
              <a:avLst/>
            </a:prstTxWarp>
          </a:bodyPr>
          <a:lstStyle>
            <a:lvl1pPr algn="r" defTabSz="931863">
              <a:defRPr sz="1200" u="none"/>
            </a:lvl1pPr>
          </a:lstStyle>
          <a:p>
            <a:pPr>
              <a:defRPr/>
            </a:pPr>
            <a:fld id="{41718977-217D-4679-BE8B-2B6E5B557C90}" type="datetime1">
              <a:rPr lang="en-US" altLang="fr-FR"/>
              <a:pPr>
                <a:defRPr/>
              </a:pPr>
              <a:t>11/27/2019</a:t>
            </a:fld>
            <a:endParaRPr lang="en-US" altLang="fr-FR"/>
          </a:p>
        </p:txBody>
      </p:sp>
      <p:sp>
        <p:nvSpPr>
          <p:cNvPr id="29700" name="Rectangle 4"/>
          <p:cNvSpPr>
            <a:spLocks noGrp="1" noRot="1" noChangeAspect="1" noChangeArrowheads="1" noTextEdit="1"/>
          </p:cNvSpPr>
          <p:nvPr>
            <p:ph type="sldImg" idx="2"/>
          </p:nvPr>
        </p:nvSpPr>
        <p:spPr bwMode="auto">
          <a:xfrm>
            <a:off x="919163" y="746125"/>
            <a:ext cx="4960937" cy="3721100"/>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906463" y="4714875"/>
            <a:ext cx="4984750" cy="4467225"/>
          </a:xfrm>
          <a:prstGeom prst="rect">
            <a:avLst/>
          </a:prstGeom>
          <a:noFill/>
          <a:ln w="9525">
            <a:noFill/>
            <a:miter lim="800000"/>
            <a:headEnd/>
            <a:tailEnd/>
          </a:ln>
        </p:spPr>
        <p:txBody>
          <a:bodyPr vert="horz" wrap="square" lIns="93113" tIns="46557" rIns="93113" bIns="46557"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7414" name="Rectangle 6"/>
          <p:cNvSpPr>
            <a:spLocks noGrp="1" noChangeArrowheads="1"/>
          </p:cNvSpPr>
          <p:nvPr>
            <p:ph type="ftr" sz="quarter" idx="4"/>
          </p:nvPr>
        </p:nvSpPr>
        <p:spPr bwMode="auto">
          <a:xfrm>
            <a:off x="0" y="9431338"/>
            <a:ext cx="2946400" cy="496887"/>
          </a:xfrm>
          <a:prstGeom prst="rect">
            <a:avLst/>
          </a:prstGeom>
          <a:noFill/>
          <a:ln w="9525">
            <a:noFill/>
            <a:miter lim="800000"/>
            <a:headEnd/>
            <a:tailEnd/>
          </a:ln>
        </p:spPr>
        <p:txBody>
          <a:bodyPr vert="horz" wrap="square" lIns="93113" tIns="46557" rIns="93113" bIns="46557" numCol="1" anchor="b" anchorCtr="0" compatLnSpc="1">
            <a:prstTxWarp prst="textNoShape">
              <a:avLst/>
            </a:prstTxWarp>
          </a:bodyPr>
          <a:lstStyle>
            <a:lvl1pPr defTabSz="931863">
              <a:defRPr sz="1200" u="none">
                <a:latin typeface="Times New Roman" pitchFamily="18" charset="0"/>
                <a:ea typeface="+mn-ea"/>
              </a:defRPr>
            </a:lvl1pPr>
          </a:lstStyle>
          <a:p>
            <a:pPr>
              <a:defRPr/>
            </a:pPr>
            <a:endParaRPr lang="en-US"/>
          </a:p>
        </p:txBody>
      </p:sp>
      <p:sp>
        <p:nvSpPr>
          <p:cNvPr id="17415" name="Rectangle 7"/>
          <p:cNvSpPr>
            <a:spLocks noGrp="1" noChangeArrowheads="1"/>
          </p:cNvSpPr>
          <p:nvPr>
            <p:ph type="sldNum" sz="quarter" idx="5"/>
          </p:nvPr>
        </p:nvSpPr>
        <p:spPr bwMode="auto">
          <a:xfrm>
            <a:off x="3851275" y="9431338"/>
            <a:ext cx="2946400" cy="496887"/>
          </a:xfrm>
          <a:prstGeom prst="rect">
            <a:avLst/>
          </a:prstGeom>
          <a:noFill/>
          <a:ln w="9525">
            <a:noFill/>
            <a:miter lim="800000"/>
            <a:headEnd/>
            <a:tailEnd/>
          </a:ln>
        </p:spPr>
        <p:txBody>
          <a:bodyPr vert="horz" wrap="square" lIns="93113" tIns="46557" rIns="93113" bIns="46557" numCol="1" anchor="b" anchorCtr="0" compatLnSpc="1">
            <a:prstTxWarp prst="textNoShape">
              <a:avLst/>
            </a:prstTxWarp>
          </a:bodyPr>
          <a:lstStyle>
            <a:lvl1pPr algn="r" defTabSz="931863">
              <a:defRPr sz="1200" u="none"/>
            </a:lvl1pPr>
          </a:lstStyle>
          <a:p>
            <a:pPr>
              <a:defRPr/>
            </a:pPr>
            <a:fld id="{7B933A82-4725-4887-93AE-C773DC2EEB28}" type="slidenum">
              <a:rPr lang="en-US" altLang="fr-FR"/>
              <a:pPr>
                <a:defRPr/>
              </a:pPr>
              <a:t>‹N°›</a:t>
            </a:fld>
            <a:endParaRPr lang="en-US" alt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chemeClr val="bg1">
            <a:lumMod val="85000"/>
          </a:schemeClr>
        </a:solidFill>
        <a:effectLst/>
      </p:bgPr>
    </p:bg>
    <p:spTree>
      <p:nvGrpSpPr>
        <p:cNvPr id="1" name=""/>
        <p:cNvGrpSpPr/>
        <p:nvPr/>
      </p:nvGrpSpPr>
      <p:grpSpPr>
        <a:xfrm>
          <a:off x="0" y="0"/>
          <a:ext cx="0" cy="0"/>
          <a:chOff x="0" y="0"/>
          <a:chExt cx="0" cy="0"/>
        </a:xfrm>
      </p:grpSpPr>
      <p:sp>
        <p:nvSpPr>
          <p:cNvPr id="22" name="Rectangle 3">
            <a:extLst>
              <a:ext uri="{FF2B5EF4-FFF2-40B4-BE49-F238E27FC236}">
                <a16:creationId xmlns:a16="http://schemas.microsoft.com/office/drawing/2014/main" id="{11FAF288-2CA9-42FC-916F-5E36A8DDA99A}"/>
              </a:ext>
            </a:extLst>
          </p:cNvPr>
          <p:cNvSpPr>
            <a:spLocks/>
          </p:cNvSpPr>
          <p:nvPr userDrawn="1"/>
        </p:nvSpPr>
        <p:spPr bwMode="auto">
          <a:xfrm>
            <a:off x="4413250" y="2328863"/>
            <a:ext cx="4729163" cy="741362"/>
          </a:xfrm>
          <a:prstGeom prst="rect">
            <a:avLst/>
          </a:prstGeom>
          <a:solidFill>
            <a:srgbClr val="0B7B5F"/>
          </a:solidFill>
          <a:ln>
            <a:noFill/>
          </a:ln>
          <a:extLst/>
        </p:spPr>
        <p:txBody>
          <a:bodyPr lIns="45720" rIns="45720"/>
          <a:lstStyle>
            <a:lvl1pPr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fr-FR" altLang="fr-FR"/>
          </a:p>
        </p:txBody>
      </p:sp>
      <p:sp>
        <p:nvSpPr>
          <p:cNvPr id="10" name="Rectangle 2">
            <a:extLst>
              <a:ext uri="{FF2B5EF4-FFF2-40B4-BE49-F238E27FC236}">
                <a16:creationId xmlns:a16="http://schemas.microsoft.com/office/drawing/2014/main" id="{100512EA-300C-404C-AB43-CC03AD474D02}"/>
              </a:ext>
            </a:extLst>
          </p:cNvPr>
          <p:cNvSpPr>
            <a:spLocks/>
          </p:cNvSpPr>
          <p:nvPr userDrawn="1"/>
        </p:nvSpPr>
        <p:spPr bwMode="auto">
          <a:xfrm>
            <a:off x="0" y="0"/>
            <a:ext cx="9144000" cy="2722563"/>
          </a:xfrm>
          <a:prstGeom prst="rect">
            <a:avLst/>
          </a:prstGeom>
          <a:solidFill>
            <a:srgbClr val="0B7B5F"/>
          </a:solidFill>
          <a:ln>
            <a:noFill/>
          </a:ln>
          <a:extLst/>
        </p:spPr>
        <p:txBody>
          <a:bodyPr lIns="45720" rIns="45720"/>
          <a:lstStyle>
            <a:lvl1pPr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fr-FR" altLang="fr-FR">
              <a:solidFill>
                <a:schemeClr val="bg1"/>
              </a:solidFill>
            </a:endParaRPr>
          </a:p>
        </p:txBody>
      </p:sp>
      <p:sp>
        <p:nvSpPr>
          <p:cNvPr id="2" name="Titre 1"/>
          <p:cNvSpPr>
            <a:spLocks noGrp="1"/>
          </p:cNvSpPr>
          <p:nvPr>
            <p:ph type="ctrTitle"/>
          </p:nvPr>
        </p:nvSpPr>
        <p:spPr>
          <a:xfrm>
            <a:off x="762000" y="1322181"/>
            <a:ext cx="7772400" cy="1040019"/>
          </a:xfrm>
        </p:spPr>
        <p:txBody>
          <a:bodyPr>
            <a:normAutofit/>
          </a:bodyPr>
          <a:lstStyle>
            <a:lvl1pPr algn="ctr">
              <a:defRPr sz="3600">
                <a:solidFill>
                  <a:schemeClr val="bg1"/>
                </a:solidFill>
              </a:defRPr>
            </a:lvl1pPr>
          </a:lstStyle>
          <a:p>
            <a:r>
              <a:rPr lang="fr-FR"/>
              <a:t>Cliquez pour modifier le style du titre</a:t>
            </a:r>
          </a:p>
        </p:txBody>
      </p:sp>
      <p:sp>
        <p:nvSpPr>
          <p:cNvPr id="7" name="AutoShape 3">
            <a:extLst>
              <a:ext uri="{FF2B5EF4-FFF2-40B4-BE49-F238E27FC236}">
                <a16:creationId xmlns:a16="http://schemas.microsoft.com/office/drawing/2014/main" id="{E057D027-8C92-4BA6-8947-E265DE9132CE}"/>
              </a:ext>
            </a:extLst>
          </p:cNvPr>
          <p:cNvSpPr>
            <a:spLocks/>
          </p:cNvSpPr>
          <p:nvPr userDrawn="1"/>
        </p:nvSpPr>
        <p:spPr bwMode="auto">
          <a:xfrm>
            <a:off x="2955925" y="3237465"/>
            <a:ext cx="4538663" cy="560387"/>
          </a:xfrm>
          <a:custGeom>
            <a:avLst/>
            <a:gdLst>
              <a:gd name="T0" fmla="*/ 2269332 w 21600"/>
              <a:gd name="T1" fmla="*/ 280194 h 21600"/>
              <a:gd name="T2" fmla="*/ 2269332 w 21600"/>
              <a:gd name="T3" fmla="*/ 280194 h 21600"/>
              <a:gd name="T4" fmla="*/ 2269332 w 21600"/>
              <a:gd name="T5" fmla="*/ 280194 h 21600"/>
              <a:gd name="T6" fmla="*/ 2269332 w 21600"/>
              <a:gd name="T7" fmla="*/ 28019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20282" y="0"/>
                </a:moveTo>
                <a:lnTo>
                  <a:pt x="1318" y="0"/>
                </a:lnTo>
                <a:lnTo>
                  <a:pt x="1081" y="172"/>
                </a:lnTo>
                <a:lnTo>
                  <a:pt x="858" y="669"/>
                </a:lnTo>
                <a:lnTo>
                  <a:pt x="653" y="1460"/>
                </a:lnTo>
                <a:lnTo>
                  <a:pt x="469" y="2514"/>
                </a:lnTo>
                <a:lnTo>
                  <a:pt x="310" y="3803"/>
                </a:lnTo>
                <a:lnTo>
                  <a:pt x="180" y="5295"/>
                </a:lnTo>
                <a:lnTo>
                  <a:pt x="82" y="6961"/>
                </a:lnTo>
                <a:lnTo>
                  <a:pt x="21" y="8770"/>
                </a:lnTo>
                <a:lnTo>
                  <a:pt x="0" y="10692"/>
                </a:lnTo>
                <a:lnTo>
                  <a:pt x="0" y="10908"/>
                </a:lnTo>
                <a:lnTo>
                  <a:pt x="21" y="12830"/>
                </a:lnTo>
                <a:lnTo>
                  <a:pt x="82" y="14639"/>
                </a:lnTo>
                <a:lnTo>
                  <a:pt x="180" y="16304"/>
                </a:lnTo>
                <a:lnTo>
                  <a:pt x="310" y="17797"/>
                </a:lnTo>
                <a:lnTo>
                  <a:pt x="469" y="19085"/>
                </a:lnTo>
                <a:lnTo>
                  <a:pt x="653" y="20140"/>
                </a:lnTo>
                <a:lnTo>
                  <a:pt x="858" y="20931"/>
                </a:lnTo>
                <a:lnTo>
                  <a:pt x="1081" y="21428"/>
                </a:lnTo>
                <a:lnTo>
                  <a:pt x="1318" y="21600"/>
                </a:lnTo>
                <a:lnTo>
                  <a:pt x="20282" y="21600"/>
                </a:lnTo>
                <a:lnTo>
                  <a:pt x="20519" y="21428"/>
                </a:lnTo>
                <a:lnTo>
                  <a:pt x="20742" y="20931"/>
                </a:lnTo>
                <a:lnTo>
                  <a:pt x="20947" y="20140"/>
                </a:lnTo>
                <a:lnTo>
                  <a:pt x="21131" y="19085"/>
                </a:lnTo>
                <a:lnTo>
                  <a:pt x="21290" y="17797"/>
                </a:lnTo>
                <a:lnTo>
                  <a:pt x="21420" y="16304"/>
                </a:lnTo>
                <a:lnTo>
                  <a:pt x="21518" y="14639"/>
                </a:lnTo>
                <a:lnTo>
                  <a:pt x="21579" y="12830"/>
                </a:lnTo>
                <a:lnTo>
                  <a:pt x="21600" y="10908"/>
                </a:lnTo>
                <a:lnTo>
                  <a:pt x="21600" y="10692"/>
                </a:lnTo>
                <a:lnTo>
                  <a:pt x="21579" y="8770"/>
                </a:lnTo>
                <a:lnTo>
                  <a:pt x="21518" y="6961"/>
                </a:lnTo>
                <a:lnTo>
                  <a:pt x="21420" y="5295"/>
                </a:lnTo>
                <a:lnTo>
                  <a:pt x="21290" y="3803"/>
                </a:lnTo>
                <a:lnTo>
                  <a:pt x="21131" y="2514"/>
                </a:lnTo>
                <a:lnTo>
                  <a:pt x="20947" y="1460"/>
                </a:lnTo>
                <a:lnTo>
                  <a:pt x="20742" y="669"/>
                </a:lnTo>
                <a:lnTo>
                  <a:pt x="20519" y="172"/>
                </a:lnTo>
                <a:lnTo>
                  <a:pt x="20282" y="0"/>
                </a:lnTo>
                <a:close/>
              </a:path>
            </a:pathLst>
          </a:custGeom>
          <a:solidFill>
            <a:srgbClr val="0B7B5F"/>
          </a:solidFill>
          <a:ln>
            <a:noFill/>
          </a:ln>
          <a:extLst/>
        </p:spPr>
        <p:txBody>
          <a:bodyPr lIns="45720" rIns="45720"/>
          <a:lstStyle/>
          <a:p>
            <a:endParaRPr lang="fr-FR"/>
          </a:p>
        </p:txBody>
      </p:sp>
      <p:sp>
        <p:nvSpPr>
          <p:cNvPr id="8" name="AutoShape 2">
            <a:extLst>
              <a:ext uri="{FF2B5EF4-FFF2-40B4-BE49-F238E27FC236}">
                <a16:creationId xmlns:a16="http://schemas.microsoft.com/office/drawing/2014/main" id="{0145E219-00F7-4944-BC44-C23B5810F99D}"/>
              </a:ext>
            </a:extLst>
          </p:cNvPr>
          <p:cNvSpPr>
            <a:spLocks/>
          </p:cNvSpPr>
          <p:nvPr userDrawn="1"/>
        </p:nvSpPr>
        <p:spPr bwMode="auto">
          <a:xfrm>
            <a:off x="7558088" y="3224213"/>
            <a:ext cx="1584325" cy="560387"/>
          </a:xfrm>
          <a:custGeom>
            <a:avLst/>
            <a:gdLst>
              <a:gd name="T0" fmla="*/ 792163 w 21600"/>
              <a:gd name="T1" fmla="*/ 280194 h 21600"/>
              <a:gd name="T2" fmla="*/ 792163 w 21600"/>
              <a:gd name="T3" fmla="*/ 280194 h 21600"/>
              <a:gd name="T4" fmla="*/ 792163 w 21600"/>
              <a:gd name="T5" fmla="*/ 280194 h 21600"/>
              <a:gd name="T6" fmla="*/ 792163 w 21600"/>
              <a:gd name="T7" fmla="*/ 28019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21600" y="0"/>
                </a:moveTo>
                <a:lnTo>
                  <a:pt x="3244" y="0"/>
                </a:lnTo>
                <a:lnTo>
                  <a:pt x="2590" y="187"/>
                </a:lnTo>
                <a:lnTo>
                  <a:pt x="1981" y="722"/>
                </a:lnTo>
                <a:lnTo>
                  <a:pt x="1430" y="1568"/>
                </a:lnTo>
                <a:lnTo>
                  <a:pt x="950" y="2690"/>
                </a:lnTo>
                <a:lnTo>
                  <a:pt x="554" y="4049"/>
                </a:lnTo>
                <a:lnTo>
                  <a:pt x="255" y="5609"/>
                </a:lnTo>
                <a:lnTo>
                  <a:pt x="66" y="7333"/>
                </a:lnTo>
                <a:lnTo>
                  <a:pt x="0" y="9184"/>
                </a:lnTo>
                <a:lnTo>
                  <a:pt x="0" y="12416"/>
                </a:lnTo>
                <a:lnTo>
                  <a:pt x="66" y="14267"/>
                </a:lnTo>
                <a:lnTo>
                  <a:pt x="255" y="15991"/>
                </a:lnTo>
                <a:lnTo>
                  <a:pt x="554" y="17551"/>
                </a:lnTo>
                <a:lnTo>
                  <a:pt x="950" y="18910"/>
                </a:lnTo>
                <a:lnTo>
                  <a:pt x="1430" y="20032"/>
                </a:lnTo>
                <a:lnTo>
                  <a:pt x="1981" y="20878"/>
                </a:lnTo>
                <a:lnTo>
                  <a:pt x="2590" y="21413"/>
                </a:lnTo>
                <a:lnTo>
                  <a:pt x="3244" y="21600"/>
                </a:lnTo>
                <a:lnTo>
                  <a:pt x="21600" y="21600"/>
                </a:lnTo>
                <a:lnTo>
                  <a:pt x="21600" y="0"/>
                </a:lnTo>
                <a:close/>
              </a:path>
            </a:pathLst>
          </a:custGeom>
          <a:solidFill>
            <a:srgbClr val="0B7B5F"/>
          </a:solidFill>
          <a:ln>
            <a:noFill/>
          </a:ln>
          <a:extLst/>
        </p:spPr>
        <p:txBody>
          <a:bodyPr lIns="45720" rIns="45720"/>
          <a:lstStyle/>
          <a:p>
            <a:endParaRPr lang="fr-FR"/>
          </a:p>
        </p:txBody>
      </p:sp>
      <p:sp>
        <p:nvSpPr>
          <p:cNvPr id="9" name="Rectangle 1">
            <a:extLst>
              <a:ext uri="{FF2B5EF4-FFF2-40B4-BE49-F238E27FC236}">
                <a16:creationId xmlns:a16="http://schemas.microsoft.com/office/drawing/2014/main" id="{7F049BFF-ED17-440E-AEB1-852E613D93D8}"/>
              </a:ext>
            </a:extLst>
          </p:cNvPr>
          <p:cNvSpPr>
            <a:spLocks/>
          </p:cNvSpPr>
          <p:nvPr userDrawn="1"/>
        </p:nvSpPr>
        <p:spPr bwMode="auto">
          <a:xfrm>
            <a:off x="7770813" y="3392488"/>
            <a:ext cx="113188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0" tIns="0" rIns="0" bIns="0">
            <a:spAutoFit/>
          </a:bodyPr>
          <a:lstStyle>
            <a:lvl1pPr indent="127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en-US" altLang="fr-FR" sz="1500" b="1">
                <a:solidFill>
                  <a:srgbClr val="FFFFFF"/>
                </a:solidFill>
                <a:latin typeface="Lato" pitchFamily="34" charset="0"/>
                <a:cs typeface="Lato" pitchFamily="34" charset="0"/>
                <a:sym typeface="Lato" pitchFamily="34" charset="0"/>
              </a:rPr>
              <a:t>UNECA.ORG</a:t>
            </a:r>
          </a:p>
        </p:txBody>
      </p:sp>
      <p:sp>
        <p:nvSpPr>
          <p:cNvPr id="11" name="AutoShape 4">
            <a:extLst>
              <a:ext uri="{FF2B5EF4-FFF2-40B4-BE49-F238E27FC236}">
                <a16:creationId xmlns:a16="http://schemas.microsoft.com/office/drawing/2014/main" id="{59C0D54E-5BB7-4F29-A1CD-02D73EC7E01E}"/>
              </a:ext>
            </a:extLst>
          </p:cNvPr>
          <p:cNvSpPr>
            <a:spLocks/>
          </p:cNvSpPr>
          <p:nvPr userDrawn="1"/>
        </p:nvSpPr>
        <p:spPr bwMode="auto">
          <a:xfrm>
            <a:off x="2922588" y="2422525"/>
            <a:ext cx="4351337" cy="647700"/>
          </a:xfrm>
          <a:custGeom>
            <a:avLst/>
            <a:gdLst>
              <a:gd name="T0" fmla="*/ 2175669 w 21600"/>
              <a:gd name="T1" fmla="*/ 323850 h 21600"/>
              <a:gd name="T2" fmla="*/ 2175669 w 21600"/>
              <a:gd name="T3" fmla="*/ 323850 h 21600"/>
              <a:gd name="T4" fmla="*/ 2175669 w 21600"/>
              <a:gd name="T5" fmla="*/ 323850 h 21600"/>
              <a:gd name="T6" fmla="*/ 2175669 w 21600"/>
              <a:gd name="T7" fmla="*/ 32385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20008" y="0"/>
                </a:moveTo>
                <a:lnTo>
                  <a:pt x="1592" y="0"/>
                </a:lnTo>
                <a:lnTo>
                  <a:pt x="1357" y="116"/>
                </a:lnTo>
                <a:lnTo>
                  <a:pt x="1132" y="453"/>
                </a:lnTo>
                <a:lnTo>
                  <a:pt x="921" y="994"/>
                </a:lnTo>
                <a:lnTo>
                  <a:pt x="725" y="1723"/>
                </a:lnTo>
                <a:lnTo>
                  <a:pt x="548" y="2623"/>
                </a:lnTo>
                <a:lnTo>
                  <a:pt x="391" y="3677"/>
                </a:lnTo>
                <a:lnTo>
                  <a:pt x="257" y="4870"/>
                </a:lnTo>
                <a:lnTo>
                  <a:pt x="148" y="6185"/>
                </a:lnTo>
                <a:lnTo>
                  <a:pt x="67" y="7604"/>
                </a:lnTo>
                <a:lnTo>
                  <a:pt x="17" y="9112"/>
                </a:lnTo>
                <a:lnTo>
                  <a:pt x="0" y="10692"/>
                </a:lnTo>
                <a:lnTo>
                  <a:pt x="0" y="10908"/>
                </a:lnTo>
                <a:lnTo>
                  <a:pt x="17" y="12488"/>
                </a:lnTo>
                <a:lnTo>
                  <a:pt x="67" y="13996"/>
                </a:lnTo>
                <a:lnTo>
                  <a:pt x="148" y="15416"/>
                </a:lnTo>
                <a:lnTo>
                  <a:pt x="257" y="16730"/>
                </a:lnTo>
                <a:lnTo>
                  <a:pt x="391" y="17923"/>
                </a:lnTo>
                <a:lnTo>
                  <a:pt x="548" y="18978"/>
                </a:lnTo>
                <a:lnTo>
                  <a:pt x="725" y="19878"/>
                </a:lnTo>
                <a:lnTo>
                  <a:pt x="921" y="20606"/>
                </a:lnTo>
                <a:lnTo>
                  <a:pt x="1132" y="21147"/>
                </a:lnTo>
                <a:lnTo>
                  <a:pt x="1357" y="21484"/>
                </a:lnTo>
                <a:lnTo>
                  <a:pt x="1592" y="21600"/>
                </a:lnTo>
                <a:lnTo>
                  <a:pt x="20008" y="21600"/>
                </a:lnTo>
                <a:lnTo>
                  <a:pt x="20243" y="21484"/>
                </a:lnTo>
                <a:lnTo>
                  <a:pt x="20468" y="21147"/>
                </a:lnTo>
                <a:lnTo>
                  <a:pt x="20679" y="20606"/>
                </a:lnTo>
                <a:lnTo>
                  <a:pt x="20875" y="19878"/>
                </a:lnTo>
                <a:lnTo>
                  <a:pt x="21052" y="18978"/>
                </a:lnTo>
                <a:lnTo>
                  <a:pt x="21209" y="17923"/>
                </a:lnTo>
                <a:lnTo>
                  <a:pt x="21343" y="16730"/>
                </a:lnTo>
                <a:lnTo>
                  <a:pt x="21452" y="15416"/>
                </a:lnTo>
                <a:lnTo>
                  <a:pt x="21533" y="13996"/>
                </a:lnTo>
                <a:lnTo>
                  <a:pt x="21583" y="12488"/>
                </a:lnTo>
                <a:lnTo>
                  <a:pt x="21600" y="10908"/>
                </a:lnTo>
                <a:lnTo>
                  <a:pt x="21600" y="10692"/>
                </a:lnTo>
                <a:lnTo>
                  <a:pt x="21583" y="9112"/>
                </a:lnTo>
                <a:lnTo>
                  <a:pt x="21533" y="7604"/>
                </a:lnTo>
                <a:lnTo>
                  <a:pt x="21452" y="6185"/>
                </a:lnTo>
                <a:lnTo>
                  <a:pt x="21343" y="4870"/>
                </a:lnTo>
                <a:lnTo>
                  <a:pt x="21209" y="3677"/>
                </a:lnTo>
                <a:lnTo>
                  <a:pt x="21052" y="2623"/>
                </a:lnTo>
                <a:lnTo>
                  <a:pt x="20875" y="1723"/>
                </a:lnTo>
                <a:lnTo>
                  <a:pt x="20679" y="994"/>
                </a:lnTo>
                <a:lnTo>
                  <a:pt x="20468" y="453"/>
                </a:lnTo>
                <a:lnTo>
                  <a:pt x="20243" y="116"/>
                </a:lnTo>
                <a:lnTo>
                  <a:pt x="20008" y="0"/>
                </a:lnTo>
                <a:close/>
              </a:path>
            </a:pathLst>
          </a:custGeom>
          <a:solidFill>
            <a:srgbClr val="0B7B5F"/>
          </a:solidFill>
          <a:ln>
            <a:noFill/>
          </a:ln>
          <a:extLst/>
        </p:spPr>
        <p:txBody>
          <a:bodyPr lIns="45720" rIns="45720"/>
          <a:lstStyle/>
          <a:p>
            <a:endParaRPr lang="fr-FR"/>
          </a:p>
        </p:txBody>
      </p:sp>
      <p:sp>
        <p:nvSpPr>
          <p:cNvPr id="13" name="Rectangle 9">
            <a:extLst>
              <a:ext uri="{FF2B5EF4-FFF2-40B4-BE49-F238E27FC236}">
                <a16:creationId xmlns:a16="http://schemas.microsoft.com/office/drawing/2014/main" id="{3845DC2C-BDDE-439C-B6B8-A83C80E1CA53}"/>
              </a:ext>
            </a:extLst>
          </p:cNvPr>
          <p:cNvSpPr>
            <a:spLocks/>
          </p:cNvSpPr>
          <p:nvPr userDrawn="1"/>
        </p:nvSpPr>
        <p:spPr bwMode="auto">
          <a:xfrm>
            <a:off x="3303588" y="3367088"/>
            <a:ext cx="383857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0" tIns="0" rIns="0" bIns="0">
            <a:spAutoFit/>
          </a:bodyPr>
          <a:lstStyle>
            <a:lvl1pPr indent="127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en-US" altLang="fr-FR" sz="1900" dirty="0">
                <a:solidFill>
                  <a:srgbClr val="FFFFFF"/>
                </a:solidFill>
                <a:latin typeface="Lato" pitchFamily="34" charset="0"/>
                <a:cs typeface="Lato" pitchFamily="34" charset="0"/>
                <a:sym typeface="Lato" pitchFamily="34" charset="0"/>
              </a:rPr>
              <a:t>Aswan, Egypt | </a:t>
            </a:r>
            <a:r>
              <a:rPr lang="en-US" altLang="fr-FR" sz="1900" b="1" dirty="0">
                <a:solidFill>
                  <a:srgbClr val="FFFFFF"/>
                </a:solidFill>
                <a:latin typeface="Lato" pitchFamily="34" charset="0"/>
                <a:cs typeface="Lato" pitchFamily="34" charset="0"/>
                <a:sym typeface="Lato" pitchFamily="34" charset="0"/>
              </a:rPr>
              <a:t>25-28 Nov 2019</a:t>
            </a:r>
            <a:endParaRPr lang="en-US" altLang="fr-FR" sz="1900" dirty="0">
              <a:solidFill>
                <a:srgbClr val="FFFFFF"/>
              </a:solidFill>
              <a:latin typeface="Lato" pitchFamily="34" charset="0"/>
              <a:cs typeface="Lato" pitchFamily="34" charset="0"/>
              <a:sym typeface="Lato" pitchFamily="34" charset="0"/>
            </a:endParaRPr>
          </a:p>
        </p:txBody>
      </p:sp>
      <p:pic>
        <p:nvPicPr>
          <p:cNvPr id="14" name="Image 7">
            <a:extLst>
              <a:ext uri="{FF2B5EF4-FFF2-40B4-BE49-F238E27FC236}">
                <a16:creationId xmlns:a16="http://schemas.microsoft.com/office/drawing/2014/main" id="{83159E97-4547-4C5B-B98B-BD14AB8D4F1E}"/>
              </a:ext>
            </a:extLst>
          </p:cNvPr>
          <p:cNvPicPr>
            <a:picLocks noChangeAspect="1"/>
          </p:cNvPicPr>
          <p:nvPr userDrawn="1"/>
        </p:nvPicPr>
        <p:blipFill>
          <a:blip r:embed="rId2"/>
          <a:stretch>
            <a:fillRect/>
          </a:stretch>
        </p:blipFill>
        <p:spPr>
          <a:xfrm>
            <a:off x="0" y="3914982"/>
            <a:ext cx="9144000" cy="1136444"/>
          </a:xfrm>
          <a:prstGeom prst="rect">
            <a:avLst/>
          </a:prstGeom>
        </p:spPr>
      </p:pic>
      <p:sp>
        <p:nvSpPr>
          <p:cNvPr id="15" name="ZoneTexte 14">
            <a:extLst>
              <a:ext uri="{FF2B5EF4-FFF2-40B4-BE49-F238E27FC236}">
                <a16:creationId xmlns:a16="http://schemas.microsoft.com/office/drawing/2014/main" id="{C72589FE-3BBB-49B4-AF6E-4F6F9C27B706}"/>
              </a:ext>
            </a:extLst>
          </p:cNvPr>
          <p:cNvSpPr txBox="1"/>
          <p:nvPr userDrawn="1"/>
        </p:nvSpPr>
        <p:spPr>
          <a:xfrm>
            <a:off x="298450" y="5103674"/>
            <a:ext cx="4227512" cy="1661993"/>
          </a:xfrm>
          <a:prstGeom prst="rect">
            <a:avLst/>
          </a:prstGeom>
          <a:noFill/>
        </p:spPr>
        <p:txBody>
          <a:bodyPr wrap="square" rtlCol="0">
            <a:spAutoFit/>
          </a:bodyPr>
          <a:lstStyle/>
          <a:p>
            <a:r>
              <a:rPr lang="fr-FR" sz="1700" b="1" u="none" dirty="0">
                <a:solidFill>
                  <a:srgbClr val="09674E"/>
                </a:solidFill>
                <a:latin typeface="Arial" panose="020B0604020202020204" pitchFamily="34" charset="0"/>
                <a:cs typeface="Arial" panose="020B0604020202020204" pitchFamily="34" charset="0"/>
              </a:rPr>
              <a:t>The </a:t>
            </a:r>
            <a:r>
              <a:rPr lang="fr-FR" sz="1700" b="1" u="none" dirty="0" err="1">
                <a:solidFill>
                  <a:srgbClr val="09674E"/>
                </a:solidFill>
                <a:latin typeface="Arial" panose="020B0604020202020204" pitchFamily="34" charset="0"/>
                <a:cs typeface="Arial" panose="020B0604020202020204" pitchFamily="34" charset="0"/>
              </a:rPr>
              <a:t>African</a:t>
            </a:r>
            <a:r>
              <a:rPr lang="fr-FR" sz="1700" b="1" u="none" dirty="0">
                <a:solidFill>
                  <a:srgbClr val="09674E"/>
                </a:solidFill>
                <a:latin typeface="Arial" panose="020B0604020202020204" pitchFamily="34" charset="0"/>
                <a:cs typeface="Arial" panose="020B0604020202020204" pitchFamily="34" charset="0"/>
              </a:rPr>
              <a:t> Continental Free Trade Area and </a:t>
            </a:r>
            <a:r>
              <a:rPr lang="fr-FR" sz="1700" b="1" u="none" dirty="0" err="1">
                <a:solidFill>
                  <a:srgbClr val="09674E"/>
                </a:solidFill>
                <a:latin typeface="Arial" panose="020B0604020202020204" pitchFamily="34" charset="0"/>
                <a:cs typeface="Arial" panose="020B0604020202020204" pitchFamily="34" charset="0"/>
              </a:rPr>
              <a:t>Employment</a:t>
            </a:r>
            <a:endParaRPr lang="fr-FR" sz="1700" b="1" u="none" dirty="0">
              <a:solidFill>
                <a:srgbClr val="09674E"/>
              </a:solidFill>
              <a:latin typeface="Arial" panose="020B0604020202020204" pitchFamily="34" charset="0"/>
              <a:cs typeface="Arial" panose="020B0604020202020204" pitchFamily="34" charset="0"/>
            </a:endParaRPr>
          </a:p>
          <a:p>
            <a:endParaRPr lang="fr-FR" sz="1700" u="none" dirty="0">
              <a:solidFill>
                <a:srgbClr val="09674E"/>
              </a:solidFill>
              <a:latin typeface="Arial" panose="020B0604020202020204" pitchFamily="34" charset="0"/>
              <a:cs typeface="Arial" panose="020B0604020202020204" pitchFamily="34" charset="0"/>
            </a:endParaRPr>
          </a:p>
          <a:p>
            <a:r>
              <a:rPr lang="fr-FR" sz="1700" u="none" dirty="0">
                <a:solidFill>
                  <a:srgbClr val="09674E"/>
                </a:solidFill>
                <a:latin typeface="Arial" panose="020B0604020202020204" pitchFamily="34" charset="0"/>
                <a:cs typeface="Arial" panose="020B0604020202020204" pitchFamily="34" charset="0"/>
              </a:rPr>
              <a:t>The Impact of an </a:t>
            </a:r>
            <a:r>
              <a:rPr lang="fr-FR" sz="1700" u="none" dirty="0" err="1">
                <a:solidFill>
                  <a:srgbClr val="09674E"/>
                </a:solidFill>
                <a:latin typeface="Arial" panose="020B0604020202020204" pitchFamily="34" charset="0"/>
                <a:cs typeface="Arial" panose="020B0604020202020204" pitchFamily="34" charset="0"/>
              </a:rPr>
              <a:t>Improved</a:t>
            </a:r>
            <a:r>
              <a:rPr lang="fr-FR" sz="1700" u="none" dirty="0">
                <a:solidFill>
                  <a:srgbClr val="09674E"/>
                </a:solidFill>
                <a:latin typeface="Arial" panose="020B0604020202020204" pitchFamily="34" charset="0"/>
                <a:cs typeface="Arial" panose="020B0604020202020204" pitchFamily="34" charset="0"/>
              </a:rPr>
              <a:t> Trade Facilitation and </a:t>
            </a:r>
            <a:r>
              <a:rPr lang="fr-FR" sz="1700" u="none" dirty="0" err="1">
                <a:solidFill>
                  <a:srgbClr val="09674E"/>
                </a:solidFill>
                <a:latin typeface="Arial" panose="020B0604020202020204" pitchFamily="34" charset="0"/>
                <a:cs typeface="Arial" panose="020B0604020202020204" pitchFamily="34" charset="0"/>
              </a:rPr>
              <a:t>Regional</a:t>
            </a:r>
            <a:r>
              <a:rPr lang="fr-FR" sz="1700" u="none" dirty="0">
                <a:solidFill>
                  <a:srgbClr val="09674E"/>
                </a:solidFill>
                <a:latin typeface="Arial" panose="020B0604020202020204" pitchFamily="34" charset="0"/>
                <a:cs typeface="Arial" panose="020B0604020202020204" pitchFamily="34" charset="0"/>
              </a:rPr>
              <a:t> </a:t>
            </a:r>
            <a:r>
              <a:rPr lang="fr-FR" sz="1700" u="none" dirty="0" err="1">
                <a:solidFill>
                  <a:srgbClr val="09674E"/>
                </a:solidFill>
                <a:latin typeface="Arial" panose="020B0604020202020204" pitchFamily="34" charset="0"/>
                <a:cs typeface="Arial" panose="020B0604020202020204" pitchFamily="34" charset="0"/>
              </a:rPr>
              <a:t>Integration</a:t>
            </a:r>
            <a:r>
              <a:rPr lang="fr-FR" sz="1700" u="none" dirty="0">
                <a:solidFill>
                  <a:srgbClr val="09674E"/>
                </a:solidFill>
                <a:latin typeface="Arial" panose="020B0604020202020204" pitchFamily="34" charset="0"/>
                <a:cs typeface="Arial" panose="020B0604020202020204" pitchFamily="34" charset="0"/>
              </a:rPr>
              <a:t> in North </a:t>
            </a:r>
            <a:r>
              <a:rPr lang="fr-FR" sz="1700" u="none" dirty="0" err="1">
                <a:solidFill>
                  <a:srgbClr val="09674E"/>
                </a:solidFill>
                <a:latin typeface="Arial" panose="020B0604020202020204" pitchFamily="34" charset="0"/>
                <a:cs typeface="Arial" panose="020B0604020202020204" pitchFamily="34" charset="0"/>
              </a:rPr>
              <a:t>Africa</a:t>
            </a:r>
            <a:endParaRPr lang="fr-FR" sz="1700" u="none" dirty="0">
              <a:solidFill>
                <a:srgbClr val="09674E"/>
              </a:solidFill>
              <a:latin typeface="Arial" panose="020B0604020202020204" pitchFamily="34" charset="0"/>
              <a:cs typeface="Arial" panose="020B0604020202020204" pitchFamily="34" charset="0"/>
            </a:endParaRPr>
          </a:p>
        </p:txBody>
      </p:sp>
      <p:sp>
        <p:nvSpPr>
          <p:cNvPr id="18" name="Content Placeholder 17">
            <a:extLst>
              <a:ext uri="{FF2B5EF4-FFF2-40B4-BE49-F238E27FC236}">
                <a16:creationId xmlns:a16="http://schemas.microsoft.com/office/drawing/2014/main" id="{25791A49-1BA1-482B-AEC5-C2666FA8B917}"/>
              </a:ext>
            </a:extLst>
          </p:cNvPr>
          <p:cNvSpPr>
            <a:spLocks noGrp="1"/>
          </p:cNvSpPr>
          <p:nvPr>
            <p:ph sz="quarter" idx="10"/>
          </p:nvPr>
        </p:nvSpPr>
        <p:spPr>
          <a:xfrm>
            <a:off x="3373437" y="2667000"/>
            <a:ext cx="3636963" cy="347662"/>
          </a:xfrm>
        </p:spPr>
        <p:txBody>
          <a:bodyPr>
            <a:noAutofit/>
          </a:bodyPr>
          <a:lstStyle>
            <a:lvl1pPr marL="0" indent="0">
              <a:buFontTx/>
              <a:buNone/>
              <a:defRPr sz="1700">
                <a:solidFill>
                  <a:schemeClr val="bg1"/>
                </a:solidFill>
                <a:latin typeface="Lato" panose="020F0502020204030203"/>
              </a:defRPr>
            </a:lvl1pPr>
            <a:lvl2pPr>
              <a:defRPr sz="1700">
                <a:latin typeface="Lato" panose="020F0502020204030203"/>
              </a:defRPr>
            </a:lvl2pPr>
            <a:lvl3pPr>
              <a:defRPr sz="1700">
                <a:latin typeface="Lato" panose="020F0502020204030203"/>
              </a:defRPr>
            </a:lvl3pPr>
            <a:lvl4pPr>
              <a:defRPr sz="1700">
                <a:latin typeface="Lato" panose="020F0502020204030203"/>
              </a:defRPr>
            </a:lvl4pPr>
            <a:lvl5pPr>
              <a:defRPr sz="1700">
                <a:latin typeface="Lato" panose="020F0502020204030203"/>
              </a:defRPr>
            </a:lvl5pPr>
          </a:lstStyle>
          <a:p>
            <a:pPr lvl="0"/>
            <a:r>
              <a:rPr lang="en-US"/>
              <a:t>Click to edit Master text styles</a:t>
            </a:r>
          </a:p>
        </p:txBody>
      </p:sp>
      <p:sp>
        <p:nvSpPr>
          <p:cNvPr id="19" name="Rectangle 6">
            <a:extLst>
              <a:ext uri="{FF2B5EF4-FFF2-40B4-BE49-F238E27FC236}">
                <a16:creationId xmlns:a16="http://schemas.microsoft.com/office/drawing/2014/main" id="{7A1082FB-F0B5-4A5B-8E6D-C9FCC0605A8E}"/>
              </a:ext>
            </a:extLst>
          </p:cNvPr>
          <p:cNvSpPr>
            <a:spLocks/>
          </p:cNvSpPr>
          <p:nvPr userDrawn="1"/>
        </p:nvSpPr>
        <p:spPr bwMode="auto">
          <a:xfrm>
            <a:off x="8178800" y="296863"/>
            <a:ext cx="755650"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0" tIns="0" rIns="0" bIns="0">
            <a:spAutoFit/>
          </a:bodyPr>
          <a:lstStyle>
            <a:lvl1pPr indent="127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en-US" altLang="fr-FR" sz="2700" b="1" dirty="0">
                <a:solidFill>
                  <a:srgbClr val="FFFFFF"/>
                </a:solidFill>
                <a:latin typeface="Times New Roman" panose="02020603050405020304" pitchFamily="18" charset="0"/>
                <a:cs typeface="Times New Roman" panose="02020603050405020304" pitchFamily="18" charset="0"/>
                <a:sym typeface="Times New Roman" panose="02020603050405020304" pitchFamily="18" charset="0"/>
              </a:rPr>
              <a:t>ECA</a:t>
            </a:r>
          </a:p>
        </p:txBody>
      </p:sp>
      <p:sp>
        <p:nvSpPr>
          <p:cNvPr id="20" name="Rectangle 7" descr="image3.png">
            <a:extLst>
              <a:ext uri="{FF2B5EF4-FFF2-40B4-BE49-F238E27FC236}">
                <a16:creationId xmlns:a16="http://schemas.microsoft.com/office/drawing/2014/main" id="{06E0E659-1804-42F1-A877-BAEABF7AEC83}"/>
              </a:ext>
            </a:extLst>
          </p:cNvPr>
          <p:cNvSpPr>
            <a:spLocks/>
          </p:cNvSpPr>
          <p:nvPr userDrawn="1"/>
        </p:nvSpPr>
        <p:spPr bwMode="auto">
          <a:xfrm>
            <a:off x="7562850" y="284163"/>
            <a:ext cx="574675" cy="477837"/>
          </a:xfrm>
          <a:prstGeom prst="rect">
            <a:avLst/>
          </a:prstGeom>
          <a:blipFill dpi="0" rotWithShape="0">
            <a:blip r:embed="rId3"/>
            <a:srcRect/>
            <a:stretch>
              <a:fillRect/>
            </a:stretch>
          </a:blipFill>
          <a:ln>
            <a:noFill/>
          </a:ln>
          <a:extLst>
            <a:ext uri="{91240B29-F687-4F45-9708-019B960494DF}">
              <a14:hiddenLine xmlns:a14="http://schemas.microsoft.com/office/drawing/2010/main" w="12700">
                <a:solidFill>
                  <a:srgbClr val="000000"/>
                </a:solidFill>
                <a:miter lim="400000"/>
                <a:headEnd/>
                <a:tailEnd/>
              </a14:hiddenLine>
            </a:ext>
          </a:extLst>
        </p:spPr>
        <p:txBody>
          <a:bodyPr lIns="45720" rIns="45720"/>
          <a:lstStyle>
            <a:lvl1pPr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fr-FR" altLang="fr-FR"/>
          </a:p>
        </p:txBody>
      </p:sp>
      <p:sp>
        <p:nvSpPr>
          <p:cNvPr id="21" name="Rectangle 10">
            <a:extLst>
              <a:ext uri="{FF2B5EF4-FFF2-40B4-BE49-F238E27FC236}">
                <a16:creationId xmlns:a16="http://schemas.microsoft.com/office/drawing/2014/main" id="{98227AC1-8FB9-4B8B-BC55-62043DD14234}"/>
              </a:ext>
            </a:extLst>
          </p:cNvPr>
          <p:cNvSpPr>
            <a:spLocks/>
          </p:cNvSpPr>
          <p:nvPr userDrawn="1"/>
        </p:nvSpPr>
        <p:spPr bwMode="auto">
          <a:xfrm>
            <a:off x="74613" y="0"/>
            <a:ext cx="746918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45720" rIns="45720">
            <a:spAutoFit/>
          </a:bodyPr>
          <a:lstStyle>
            <a:lvl1pPr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en-US" altLang="fr-FR" sz="2000" b="0" u="none">
                <a:solidFill>
                  <a:srgbClr val="FFFFFF"/>
                </a:solidFill>
                <a:latin typeface="Lato" pitchFamily="34" charset="0"/>
                <a:cs typeface="Lato" pitchFamily="34" charset="0"/>
                <a:sym typeface="Lato" pitchFamily="34" charset="0"/>
              </a:rPr>
              <a:t>34</a:t>
            </a:r>
            <a:r>
              <a:rPr lang="en-US" altLang="fr-FR" sz="2000" b="0" u="none" baseline="30000">
                <a:solidFill>
                  <a:srgbClr val="FFFFFF"/>
                </a:solidFill>
                <a:latin typeface="Lato" pitchFamily="34" charset="0"/>
                <a:cs typeface="Lato" pitchFamily="34" charset="0"/>
                <a:sym typeface="Lato" pitchFamily="34" charset="0"/>
              </a:rPr>
              <a:t>TH</a:t>
            </a:r>
            <a:r>
              <a:rPr lang="en-US" altLang="fr-FR" sz="2000" b="0" u="none">
                <a:solidFill>
                  <a:srgbClr val="FFFFFF"/>
                </a:solidFill>
                <a:latin typeface="Lato" pitchFamily="34" charset="0"/>
                <a:cs typeface="Lato" pitchFamily="34" charset="0"/>
                <a:sym typeface="Lato" pitchFamily="34" charset="0"/>
              </a:rPr>
              <a:t> INTERGOVERNMENTAL COMMITTEE OF </a:t>
            </a:r>
            <a:br>
              <a:rPr lang="en-US" altLang="fr-FR" sz="2000" b="0" u="none">
                <a:solidFill>
                  <a:srgbClr val="FFFFFF"/>
                </a:solidFill>
                <a:latin typeface="Lato" pitchFamily="34" charset="0"/>
                <a:cs typeface="Lato" pitchFamily="34" charset="0"/>
                <a:sym typeface="Lato" pitchFamily="34" charset="0"/>
              </a:rPr>
            </a:br>
            <a:r>
              <a:rPr lang="en-US" altLang="fr-FR" sz="2000" b="0" u="none">
                <a:solidFill>
                  <a:srgbClr val="FFFFFF"/>
                </a:solidFill>
                <a:latin typeface="Lato" pitchFamily="34" charset="0"/>
                <a:cs typeface="Lato" pitchFamily="34" charset="0"/>
                <a:sym typeface="Lato" pitchFamily="34" charset="0"/>
              </a:rPr>
              <a:t>SENIOR OFFICIALS AND EXPERTS (ICE)</a:t>
            </a:r>
            <a:br>
              <a:rPr lang="en-US" altLang="fr-FR" sz="2000" b="0" u="none">
                <a:solidFill>
                  <a:srgbClr val="FFFFFF"/>
                </a:solidFill>
                <a:latin typeface="Lato" pitchFamily="34" charset="0"/>
                <a:cs typeface="Lato" pitchFamily="34" charset="0"/>
                <a:sym typeface="Lato" pitchFamily="34" charset="0"/>
              </a:rPr>
            </a:br>
            <a:r>
              <a:rPr lang="en-US" altLang="fr-FR" sz="2000" b="0" u="none">
                <a:solidFill>
                  <a:srgbClr val="FFFFFF"/>
                </a:solidFill>
                <a:latin typeface="Lato" pitchFamily="34" charset="0"/>
                <a:cs typeface="Lato" pitchFamily="34" charset="0"/>
                <a:sym typeface="Lato" pitchFamily="34" charset="0"/>
              </a:rPr>
              <a:t>ECA Office North Africa</a:t>
            </a:r>
            <a:endParaRPr lang="en-US" altLang="fr-FR" sz="2000" b="0" u="none" dirty="0">
              <a:solidFill>
                <a:srgbClr val="FFFFFF"/>
              </a:solidFill>
              <a:latin typeface="Lato" pitchFamily="34" charset="0"/>
              <a:cs typeface="Lato" pitchFamily="34" charset="0"/>
              <a:sym typeface="Lato" pitchFamily="34" charset="0"/>
            </a:endParaRPr>
          </a:p>
        </p:txBody>
      </p:sp>
      <p:pic>
        <p:nvPicPr>
          <p:cNvPr id="24" name="Image 13">
            <a:extLst>
              <a:ext uri="{FF2B5EF4-FFF2-40B4-BE49-F238E27FC236}">
                <a16:creationId xmlns:a16="http://schemas.microsoft.com/office/drawing/2014/main" id="{CB6E4304-82EA-438E-8D8D-BACB10CDD9EE}"/>
              </a:ext>
            </a:extLst>
          </p:cNvPr>
          <p:cNvPicPr>
            <a:picLocks noChangeAspect="1"/>
          </p:cNvPicPr>
          <p:nvPr userDrawn="1"/>
        </p:nvPicPr>
        <p:blipFill>
          <a:blip r:embed="rId4"/>
          <a:stretch>
            <a:fillRect/>
          </a:stretch>
        </p:blipFill>
        <p:spPr>
          <a:xfrm>
            <a:off x="4964189" y="5207249"/>
            <a:ext cx="4103611" cy="1422151"/>
          </a:xfrm>
          <a:prstGeom prst="rect">
            <a:avLst/>
          </a:prstGeom>
        </p:spPr>
      </p:pic>
      <p:sp>
        <p:nvSpPr>
          <p:cNvPr id="27" name="Rectangle 26">
            <a:extLst>
              <a:ext uri="{FF2B5EF4-FFF2-40B4-BE49-F238E27FC236}">
                <a16:creationId xmlns:a16="http://schemas.microsoft.com/office/drawing/2014/main" id="{ADC159EB-C606-46E9-AFF8-29EBD89629CA}"/>
              </a:ext>
            </a:extLst>
          </p:cNvPr>
          <p:cNvSpPr/>
          <p:nvPr userDrawn="1"/>
        </p:nvSpPr>
        <p:spPr>
          <a:xfrm flipV="1">
            <a:off x="298450" y="5867399"/>
            <a:ext cx="3892550" cy="45719"/>
          </a:xfrm>
          <a:prstGeom prst="rect">
            <a:avLst/>
          </a:prstGeom>
          <a:gradFill flip="none" rotWithShape="1">
            <a:gsLst>
              <a:gs pos="0">
                <a:srgbClr val="09674E"/>
              </a:gs>
              <a:gs pos="43000">
                <a:srgbClr val="09674E"/>
              </a:gs>
              <a:gs pos="100000">
                <a:schemeClr val="bg1">
                  <a:lumMod val="85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C0E96E81-3378-4C86-AF9F-1078D2945870}" type="datetimeFigureOut">
              <a:rPr lang="fr-FR" smtClean="0"/>
              <a:pPr/>
              <a:t>27/11/2019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2D4AFDF-BF4B-401F-9257-8A387CA302A2}"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C0E96E81-3378-4C86-AF9F-1078D2945870}" type="datetimeFigureOut">
              <a:rPr lang="fr-FR" smtClean="0"/>
              <a:pPr/>
              <a:t>27/11/2019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2D4AFDF-BF4B-401F-9257-8A387CA302A2}"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contenu">
    <p:spTree>
      <p:nvGrpSpPr>
        <p:cNvPr id="1" name=""/>
        <p:cNvGrpSpPr/>
        <p:nvPr/>
      </p:nvGrpSpPr>
      <p:grpSpPr>
        <a:xfrm>
          <a:off x="0" y="0"/>
          <a:ext cx="0" cy="0"/>
          <a:chOff x="0" y="0"/>
          <a:chExt cx="0" cy="0"/>
        </a:xfrm>
      </p:grpSpPr>
      <p:sp>
        <p:nvSpPr>
          <p:cNvPr id="16" name="Rectangle 3">
            <a:extLst>
              <a:ext uri="{FF2B5EF4-FFF2-40B4-BE49-F238E27FC236}">
                <a16:creationId xmlns:a16="http://schemas.microsoft.com/office/drawing/2014/main" id="{B71CF14F-BEA6-486F-A7BC-954CD1108653}"/>
              </a:ext>
            </a:extLst>
          </p:cNvPr>
          <p:cNvSpPr>
            <a:spLocks/>
          </p:cNvSpPr>
          <p:nvPr userDrawn="1"/>
        </p:nvSpPr>
        <p:spPr bwMode="auto">
          <a:xfrm>
            <a:off x="4414837" y="457200"/>
            <a:ext cx="4729163" cy="741362"/>
          </a:xfrm>
          <a:prstGeom prst="rect">
            <a:avLst/>
          </a:prstGeom>
          <a:solidFill>
            <a:srgbClr val="0B7B5F"/>
          </a:solidFill>
          <a:ln>
            <a:noFill/>
          </a:ln>
          <a:extLst/>
        </p:spPr>
        <p:txBody>
          <a:bodyPr lIns="45720" rIns="45720"/>
          <a:lstStyle>
            <a:lvl1pPr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fr-FR" altLang="fr-FR"/>
          </a:p>
        </p:txBody>
      </p:sp>
      <p:sp>
        <p:nvSpPr>
          <p:cNvPr id="3" name="Espace réservé du contenu 2"/>
          <p:cNvSpPr>
            <a:spLocks noGrp="1"/>
          </p:cNvSpPr>
          <p:nvPr>
            <p:ph idx="1"/>
          </p:nvPr>
        </p:nvSpPr>
        <p:spPr>
          <a:xfrm>
            <a:off x="727868" y="1417637"/>
            <a:ext cx="8229600" cy="4525963"/>
          </a:xfrm>
        </p:spPr>
        <p:txBody>
          <a:bodyPr/>
          <a:lstStyle>
            <a:lvl1pPr>
              <a:defRPr sz="2800">
                <a:solidFill>
                  <a:srgbClr val="0066CC"/>
                </a:solidFill>
                <a:latin typeface="Lato" panose="020F0502020204030203"/>
              </a:defRPr>
            </a:lvl1pPr>
            <a:lvl2pPr>
              <a:defRPr sz="2600">
                <a:solidFill>
                  <a:schemeClr val="tx1"/>
                </a:solidFill>
                <a:latin typeface="Lato" panose="020F0502020204030203"/>
              </a:defRPr>
            </a:lvl2pPr>
            <a:lvl3pPr>
              <a:defRPr>
                <a:solidFill>
                  <a:schemeClr val="tx1"/>
                </a:solidFill>
                <a:latin typeface="Lato" panose="020F0502020204030203"/>
              </a:defRPr>
            </a:lvl3pPr>
            <a:lvl4pPr>
              <a:defRPr>
                <a:solidFill>
                  <a:schemeClr val="tx1"/>
                </a:solidFill>
                <a:latin typeface="Lato" panose="020F0502020204030203"/>
              </a:defRPr>
            </a:lvl4pPr>
            <a:lvl5pPr>
              <a:defRPr>
                <a:solidFill>
                  <a:schemeClr val="tx1"/>
                </a:solidFill>
                <a:latin typeface="Lato" panose="020F0502020204030203"/>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8" name="AutoShape 2">
            <a:extLst>
              <a:ext uri="{FF2B5EF4-FFF2-40B4-BE49-F238E27FC236}">
                <a16:creationId xmlns:a16="http://schemas.microsoft.com/office/drawing/2014/main" id="{E7AA702D-1FE8-46C7-BD48-FCAC8622EEEA}"/>
              </a:ext>
            </a:extLst>
          </p:cNvPr>
          <p:cNvSpPr>
            <a:spLocks/>
          </p:cNvSpPr>
          <p:nvPr userDrawn="1"/>
        </p:nvSpPr>
        <p:spPr bwMode="auto">
          <a:xfrm>
            <a:off x="7561852" y="6308463"/>
            <a:ext cx="1584325" cy="560387"/>
          </a:xfrm>
          <a:custGeom>
            <a:avLst/>
            <a:gdLst>
              <a:gd name="T0" fmla="*/ 792163 w 21600"/>
              <a:gd name="T1" fmla="*/ 280194 h 21600"/>
              <a:gd name="T2" fmla="*/ 792163 w 21600"/>
              <a:gd name="T3" fmla="*/ 280194 h 21600"/>
              <a:gd name="T4" fmla="*/ 792163 w 21600"/>
              <a:gd name="T5" fmla="*/ 280194 h 21600"/>
              <a:gd name="T6" fmla="*/ 792163 w 21600"/>
              <a:gd name="T7" fmla="*/ 28019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21600" y="0"/>
                </a:moveTo>
                <a:lnTo>
                  <a:pt x="3244" y="0"/>
                </a:lnTo>
                <a:lnTo>
                  <a:pt x="2590" y="187"/>
                </a:lnTo>
                <a:lnTo>
                  <a:pt x="1981" y="722"/>
                </a:lnTo>
                <a:lnTo>
                  <a:pt x="1430" y="1568"/>
                </a:lnTo>
                <a:lnTo>
                  <a:pt x="950" y="2690"/>
                </a:lnTo>
                <a:lnTo>
                  <a:pt x="554" y="4049"/>
                </a:lnTo>
                <a:lnTo>
                  <a:pt x="255" y="5609"/>
                </a:lnTo>
                <a:lnTo>
                  <a:pt x="66" y="7333"/>
                </a:lnTo>
                <a:lnTo>
                  <a:pt x="0" y="9184"/>
                </a:lnTo>
                <a:lnTo>
                  <a:pt x="0" y="12416"/>
                </a:lnTo>
                <a:lnTo>
                  <a:pt x="66" y="14267"/>
                </a:lnTo>
                <a:lnTo>
                  <a:pt x="255" y="15991"/>
                </a:lnTo>
                <a:lnTo>
                  <a:pt x="554" y="17551"/>
                </a:lnTo>
                <a:lnTo>
                  <a:pt x="950" y="18910"/>
                </a:lnTo>
                <a:lnTo>
                  <a:pt x="1430" y="20032"/>
                </a:lnTo>
                <a:lnTo>
                  <a:pt x="1981" y="20878"/>
                </a:lnTo>
                <a:lnTo>
                  <a:pt x="2590" y="21413"/>
                </a:lnTo>
                <a:lnTo>
                  <a:pt x="3244" y="21600"/>
                </a:lnTo>
                <a:lnTo>
                  <a:pt x="21600" y="21600"/>
                </a:lnTo>
                <a:lnTo>
                  <a:pt x="21600" y="0"/>
                </a:lnTo>
                <a:close/>
              </a:path>
            </a:pathLst>
          </a:custGeom>
          <a:solidFill>
            <a:srgbClr val="0B7B5F"/>
          </a:solidFill>
          <a:ln>
            <a:noFill/>
          </a:ln>
          <a:extLst/>
        </p:spPr>
        <p:txBody>
          <a:bodyPr lIns="45720" rIns="45720"/>
          <a:lstStyle/>
          <a:p>
            <a:endParaRPr lang="fr-FR"/>
          </a:p>
        </p:txBody>
      </p:sp>
      <p:sp>
        <p:nvSpPr>
          <p:cNvPr id="9" name="Rectangle 1">
            <a:extLst>
              <a:ext uri="{FF2B5EF4-FFF2-40B4-BE49-F238E27FC236}">
                <a16:creationId xmlns:a16="http://schemas.microsoft.com/office/drawing/2014/main" id="{7DE08187-59EA-4653-B407-68F054FB97A1}"/>
              </a:ext>
            </a:extLst>
          </p:cNvPr>
          <p:cNvSpPr>
            <a:spLocks/>
          </p:cNvSpPr>
          <p:nvPr userDrawn="1"/>
        </p:nvSpPr>
        <p:spPr bwMode="auto">
          <a:xfrm>
            <a:off x="7774577" y="6476738"/>
            <a:ext cx="113188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0" tIns="0" rIns="0" bIns="0">
            <a:spAutoFit/>
          </a:bodyPr>
          <a:lstStyle>
            <a:lvl1pPr indent="127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en-US" altLang="fr-FR" sz="1500" b="1">
                <a:solidFill>
                  <a:srgbClr val="FFFFFF"/>
                </a:solidFill>
                <a:latin typeface="Lato" pitchFamily="34" charset="0"/>
                <a:cs typeface="Lato" pitchFamily="34" charset="0"/>
                <a:sym typeface="Lato" pitchFamily="34" charset="0"/>
              </a:rPr>
              <a:t>UNECA.ORG</a:t>
            </a:r>
          </a:p>
        </p:txBody>
      </p:sp>
      <p:sp>
        <p:nvSpPr>
          <p:cNvPr id="10" name="Rectangle 2">
            <a:extLst>
              <a:ext uri="{FF2B5EF4-FFF2-40B4-BE49-F238E27FC236}">
                <a16:creationId xmlns:a16="http://schemas.microsoft.com/office/drawing/2014/main" id="{EE600653-A27E-45C0-ADA9-6B43BD4E4EE4}"/>
              </a:ext>
            </a:extLst>
          </p:cNvPr>
          <p:cNvSpPr>
            <a:spLocks/>
          </p:cNvSpPr>
          <p:nvPr userDrawn="1"/>
        </p:nvSpPr>
        <p:spPr bwMode="auto">
          <a:xfrm>
            <a:off x="0" y="-13252"/>
            <a:ext cx="9144000" cy="1003852"/>
          </a:xfrm>
          <a:prstGeom prst="rect">
            <a:avLst/>
          </a:prstGeom>
          <a:solidFill>
            <a:srgbClr val="0B7B5F"/>
          </a:solidFill>
          <a:ln>
            <a:noFill/>
          </a:ln>
          <a:extLst/>
        </p:spPr>
        <p:txBody>
          <a:bodyPr lIns="45720" rIns="45720"/>
          <a:lstStyle>
            <a:lvl1pPr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fr-FR" altLang="fr-FR"/>
          </a:p>
        </p:txBody>
      </p:sp>
      <p:sp>
        <p:nvSpPr>
          <p:cNvPr id="11" name="AutoShape 4">
            <a:extLst>
              <a:ext uri="{FF2B5EF4-FFF2-40B4-BE49-F238E27FC236}">
                <a16:creationId xmlns:a16="http://schemas.microsoft.com/office/drawing/2014/main" id="{AC1D5056-236C-450C-AD9C-24AD6BF9598B}"/>
              </a:ext>
            </a:extLst>
          </p:cNvPr>
          <p:cNvSpPr>
            <a:spLocks/>
          </p:cNvSpPr>
          <p:nvPr userDrawn="1"/>
        </p:nvSpPr>
        <p:spPr bwMode="auto">
          <a:xfrm>
            <a:off x="2667000" y="550862"/>
            <a:ext cx="4351337" cy="647700"/>
          </a:xfrm>
          <a:custGeom>
            <a:avLst/>
            <a:gdLst>
              <a:gd name="T0" fmla="*/ 2175669 w 21600"/>
              <a:gd name="T1" fmla="*/ 323850 h 21600"/>
              <a:gd name="T2" fmla="*/ 2175669 w 21600"/>
              <a:gd name="T3" fmla="*/ 323850 h 21600"/>
              <a:gd name="T4" fmla="*/ 2175669 w 21600"/>
              <a:gd name="T5" fmla="*/ 323850 h 21600"/>
              <a:gd name="T6" fmla="*/ 2175669 w 21600"/>
              <a:gd name="T7" fmla="*/ 32385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20008" y="0"/>
                </a:moveTo>
                <a:lnTo>
                  <a:pt x="1592" y="0"/>
                </a:lnTo>
                <a:lnTo>
                  <a:pt x="1357" y="116"/>
                </a:lnTo>
                <a:lnTo>
                  <a:pt x="1132" y="453"/>
                </a:lnTo>
                <a:lnTo>
                  <a:pt x="921" y="994"/>
                </a:lnTo>
                <a:lnTo>
                  <a:pt x="725" y="1723"/>
                </a:lnTo>
                <a:lnTo>
                  <a:pt x="548" y="2623"/>
                </a:lnTo>
                <a:lnTo>
                  <a:pt x="391" y="3677"/>
                </a:lnTo>
                <a:lnTo>
                  <a:pt x="257" y="4870"/>
                </a:lnTo>
                <a:lnTo>
                  <a:pt x="148" y="6185"/>
                </a:lnTo>
                <a:lnTo>
                  <a:pt x="67" y="7604"/>
                </a:lnTo>
                <a:lnTo>
                  <a:pt x="17" y="9112"/>
                </a:lnTo>
                <a:lnTo>
                  <a:pt x="0" y="10692"/>
                </a:lnTo>
                <a:lnTo>
                  <a:pt x="0" y="10908"/>
                </a:lnTo>
                <a:lnTo>
                  <a:pt x="17" y="12488"/>
                </a:lnTo>
                <a:lnTo>
                  <a:pt x="67" y="13996"/>
                </a:lnTo>
                <a:lnTo>
                  <a:pt x="148" y="15416"/>
                </a:lnTo>
                <a:lnTo>
                  <a:pt x="257" y="16730"/>
                </a:lnTo>
                <a:lnTo>
                  <a:pt x="391" y="17923"/>
                </a:lnTo>
                <a:lnTo>
                  <a:pt x="548" y="18978"/>
                </a:lnTo>
                <a:lnTo>
                  <a:pt x="725" y="19878"/>
                </a:lnTo>
                <a:lnTo>
                  <a:pt x="921" y="20606"/>
                </a:lnTo>
                <a:lnTo>
                  <a:pt x="1132" y="21147"/>
                </a:lnTo>
                <a:lnTo>
                  <a:pt x="1357" y="21484"/>
                </a:lnTo>
                <a:lnTo>
                  <a:pt x="1592" y="21600"/>
                </a:lnTo>
                <a:lnTo>
                  <a:pt x="20008" y="21600"/>
                </a:lnTo>
                <a:lnTo>
                  <a:pt x="20243" y="21484"/>
                </a:lnTo>
                <a:lnTo>
                  <a:pt x="20468" y="21147"/>
                </a:lnTo>
                <a:lnTo>
                  <a:pt x="20679" y="20606"/>
                </a:lnTo>
                <a:lnTo>
                  <a:pt x="20875" y="19878"/>
                </a:lnTo>
                <a:lnTo>
                  <a:pt x="21052" y="18978"/>
                </a:lnTo>
                <a:lnTo>
                  <a:pt x="21209" y="17923"/>
                </a:lnTo>
                <a:lnTo>
                  <a:pt x="21343" y="16730"/>
                </a:lnTo>
                <a:lnTo>
                  <a:pt x="21452" y="15416"/>
                </a:lnTo>
                <a:lnTo>
                  <a:pt x="21533" y="13996"/>
                </a:lnTo>
                <a:lnTo>
                  <a:pt x="21583" y="12488"/>
                </a:lnTo>
                <a:lnTo>
                  <a:pt x="21600" y="10908"/>
                </a:lnTo>
                <a:lnTo>
                  <a:pt x="21600" y="10692"/>
                </a:lnTo>
                <a:lnTo>
                  <a:pt x="21583" y="9112"/>
                </a:lnTo>
                <a:lnTo>
                  <a:pt x="21533" y="7604"/>
                </a:lnTo>
                <a:lnTo>
                  <a:pt x="21452" y="6185"/>
                </a:lnTo>
                <a:lnTo>
                  <a:pt x="21343" y="4870"/>
                </a:lnTo>
                <a:lnTo>
                  <a:pt x="21209" y="3677"/>
                </a:lnTo>
                <a:lnTo>
                  <a:pt x="21052" y="2623"/>
                </a:lnTo>
                <a:lnTo>
                  <a:pt x="20875" y="1723"/>
                </a:lnTo>
                <a:lnTo>
                  <a:pt x="20679" y="994"/>
                </a:lnTo>
                <a:lnTo>
                  <a:pt x="20468" y="453"/>
                </a:lnTo>
                <a:lnTo>
                  <a:pt x="20243" y="116"/>
                </a:lnTo>
                <a:lnTo>
                  <a:pt x="20008" y="0"/>
                </a:lnTo>
                <a:close/>
              </a:path>
            </a:pathLst>
          </a:custGeom>
          <a:solidFill>
            <a:srgbClr val="0B7B5F"/>
          </a:solidFill>
          <a:ln>
            <a:noFill/>
          </a:ln>
          <a:extLst/>
        </p:spPr>
        <p:txBody>
          <a:bodyPr lIns="45720" rIns="45720"/>
          <a:lstStyle/>
          <a:p>
            <a:endParaRPr lang="fr-FR"/>
          </a:p>
        </p:txBody>
      </p:sp>
      <p:sp>
        <p:nvSpPr>
          <p:cNvPr id="15" name="Text Placeholder 14">
            <a:extLst>
              <a:ext uri="{FF2B5EF4-FFF2-40B4-BE49-F238E27FC236}">
                <a16:creationId xmlns:a16="http://schemas.microsoft.com/office/drawing/2014/main" id="{543E171A-2BEF-4873-A0C5-5C569BD33597}"/>
              </a:ext>
            </a:extLst>
          </p:cNvPr>
          <p:cNvSpPr>
            <a:spLocks noGrp="1"/>
          </p:cNvSpPr>
          <p:nvPr>
            <p:ph type="body" sz="quarter" idx="10"/>
          </p:nvPr>
        </p:nvSpPr>
        <p:spPr>
          <a:xfrm>
            <a:off x="609600" y="152400"/>
            <a:ext cx="8077200" cy="715962"/>
          </a:xfrm>
        </p:spPr>
        <p:txBody>
          <a:bodyPr>
            <a:normAutofit/>
          </a:bodyPr>
          <a:lstStyle>
            <a:lvl1pPr marL="0" indent="0">
              <a:buFontTx/>
              <a:buNone/>
              <a:defRPr sz="3200">
                <a:solidFill>
                  <a:schemeClr val="bg1"/>
                </a:solidFill>
                <a:latin typeface="Lato" panose="020F0502020204030203"/>
              </a:defRPr>
            </a:lvl1pPr>
          </a:lstStyle>
          <a:p>
            <a:pPr lvl="0"/>
            <a:r>
              <a:rPr lang="en-US"/>
              <a:t>Click to edit Master text styles</a:t>
            </a:r>
          </a:p>
        </p:txBody>
      </p:sp>
      <p:pic>
        <p:nvPicPr>
          <p:cNvPr id="17" name="Image 7">
            <a:extLst>
              <a:ext uri="{FF2B5EF4-FFF2-40B4-BE49-F238E27FC236}">
                <a16:creationId xmlns:a16="http://schemas.microsoft.com/office/drawing/2014/main" id="{D8D369A8-AB63-4E44-A7E6-B0D206C46446}"/>
              </a:ext>
            </a:extLst>
          </p:cNvPr>
          <p:cNvPicPr>
            <a:picLocks noChangeAspect="1"/>
          </p:cNvPicPr>
          <p:nvPr userDrawn="1"/>
        </p:nvPicPr>
        <p:blipFill>
          <a:blip r:embed="rId2"/>
          <a:stretch>
            <a:fillRect/>
          </a:stretch>
        </p:blipFill>
        <p:spPr>
          <a:xfrm flipV="1">
            <a:off x="0" y="6324600"/>
            <a:ext cx="4538663" cy="564079"/>
          </a:xfrm>
          <a:prstGeom prst="rect">
            <a:avLst/>
          </a:prstGeom>
        </p:spPr>
      </p:pic>
      <p:sp>
        <p:nvSpPr>
          <p:cNvPr id="7" name="AutoShape 3">
            <a:extLst>
              <a:ext uri="{FF2B5EF4-FFF2-40B4-BE49-F238E27FC236}">
                <a16:creationId xmlns:a16="http://schemas.microsoft.com/office/drawing/2014/main" id="{F034F1A3-3CA5-4145-9348-D716103D317D}"/>
              </a:ext>
            </a:extLst>
          </p:cNvPr>
          <p:cNvSpPr>
            <a:spLocks/>
          </p:cNvSpPr>
          <p:nvPr userDrawn="1"/>
        </p:nvSpPr>
        <p:spPr bwMode="auto">
          <a:xfrm>
            <a:off x="2971800" y="6324600"/>
            <a:ext cx="4538663" cy="560387"/>
          </a:xfrm>
          <a:custGeom>
            <a:avLst/>
            <a:gdLst>
              <a:gd name="T0" fmla="*/ 2269332 w 21600"/>
              <a:gd name="T1" fmla="*/ 280194 h 21600"/>
              <a:gd name="T2" fmla="*/ 2269332 w 21600"/>
              <a:gd name="T3" fmla="*/ 280194 h 21600"/>
              <a:gd name="T4" fmla="*/ 2269332 w 21600"/>
              <a:gd name="T5" fmla="*/ 280194 h 21600"/>
              <a:gd name="T6" fmla="*/ 2269332 w 21600"/>
              <a:gd name="T7" fmla="*/ 28019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20282" y="0"/>
                </a:moveTo>
                <a:lnTo>
                  <a:pt x="1318" y="0"/>
                </a:lnTo>
                <a:lnTo>
                  <a:pt x="1081" y="172"/>
                </a:lnTo>
                <a:lnTo>
                  <a:pt x="858" y="669"/>
                </a:lnTo>
                <a:lnTo>
                  <a:pt x="653" y="1460"/>
                </a:lnTo>
                <a:lnTo>
                  <a:pt x="469" y="2514"/>
                </a:lnTo>
                <a:lnTo>
                  <a:pt x="310" y="3803"/>
                </a:lnTo>
                <a:lnTo>
                  <a:pt x="180" y="5295"/>
                </a:lnTo>
                <a:lnTo>
                  <a:pt x="82" y="6961"/>
                </a:lnTo>
                <a:lnTo>
                  <a:pt x="21" y="8770"/>
                </a:lnTo>
                <a:lnTo>
                  <a:pt x="0" y="10692"/>
                </a:lnTo>
                <a:lnTo>
                  <a:pt x="0" y="10908"/>
                </a:lnTo>
                <a:lnTo>
                  <a:pt x="21" y="12830"/>
                </a:lnTo>
                <a:lnTo>
                  <a:pt x="82" y="14639"/>
                </a:lnTo>
                <a:lnTo>
                  <a:pt x="180" y="16304"/>
                </a:lnTo>
                <a:lnTo>
                  <a:pt x="310" y="17797"/>
                </a:lnTo>
                <a:lnTo>
                  <a:pt x="469" y="19085"/>
                </a:lnTo>
                <a:lnTo>
                  <a:pt x="653" y="20140"/>
                </a:lnTo>
                <a:lnTo>
                  <a:pt x="858" y="20931"/>
                </a:lnTo>
                <a:lnTo>
                  <a:pt x="1081" y="21428"/>
                </a:lnTo>
                <a:lnTo>
                  <a:pt x="1318" y="21600"/>
                </a:lnTo>
                <a:lnTo>
                  <a:pt x="20282" y="21600"/>
                </a:lnTo>
                <a:lnTo>
                  <a:pt x="20519" y="21428"/>
                </a:lnTo>
                <a:lnTo>
                  <a:pt x="20742" y="20931"/>
                </a:lnTo>
                <a:lnTo>
                  <a:pt x="20947" y="20140"/>
                </a:lnTo>
                <a:lnTo>
                  <a:pt x="21131" y="19085"/>
                </a:lnTo>
                <a:lnTo>
                  <a:pt x="21290" y="17797"/>
                </a:lnTo>
                <a:lnTo>
                  <a:pt x="21420" y="16304"/>
                </a:lnTo>
                <a:lnTo>
                  <a:pt x="21518" y="14639"/>
                </a:lnTo>
                <a:lnTo>
                  <a:pt x="21579" y="12830"/>
                </a:lnTo>
                <a:lnTo>
                  <a:pt x="21600" y="10908"/>
                </a:lnTo>
                <a:lnTo>
                  <a:pt x="21600" y="10692"/>
                </a:lnTo>
                <a:lnTo>
                  <a:pt x="21579" y="8770"/>
                </a:lnTo>
                <a:lnTo>
                  <a:pt x="21518" y="6961"/>
                </a:lnTo>
                <a:lnTo>
                  <a:pt x="21420" y="5295"/>
                </a:lnTo>
                <a:lnTo>
                  <a:pt x="21290" y="3803"/>
                </a:lnTo>
                <a:lnTo>
                  <a:pt x="21131" y="2514"/>
                </a:lnTo>
                <a:lnTo>
                  <a:pt x="20947" y="1460"/>
                </a:lnTo>
                <a:lnTo>
                  <a:pt x="20742" y="669"/>
                </a:lnTo>
                <a:lnTo>
                  <a:pt x="20519" y="172"/>
                </a:lnTo>
                <a:lnTo>
                  <a:pt x="20282" y="0"/>
                </a:lnTo>
                <a:close/>
              </a:path>
            </a:pathLst>
          </a:custGeom>
          <a:solidFill>
            <a:srgbClr val="0B7B5F"/>
          </a:solidFill>
          <a:ln>
            <a:noFill/>
          </a:ln>
          <a:extLst/>
        </p:spPr>
        <p:txBody>
          <a:bodyPr lIns="45720" rIns="45720"/>
          <a:lstStyle/>
          <a:p>
            <a:endParaRPr lang="fr-FR"/>
          </a:p>
        </p:txBody>
      </p:sp>
      <p:sp>
        <p:nvSpPr>
          <p:cNvPr id="13" name="Rectangle 9">
            <a:extLst>
              <a:ext uri="{FF2B5EF4-FFF2-40B4-BE49-F238E27FC236}">
                <a16:creationId xmlns:a16="http://schemas.microsoft.com/office/drawing/2014/main" id="{B964F250-72D5-4F35-989B-924006AC8DF5}"/>
              </a:ext>
            </a:extLst>
          </p:cNvPr>
          <p:cNvSpPr>
            <a:spLocks/>
          </p:cNvSpPr>
          <p:nvPr userDrawn="1"/>
        </p:nvSpPr>
        <p:spPr bwMode="auto">
          <a:xfrm>
            <a:off x="3349036" y="6476049"/>
            <a:ext cx="383857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0" tIns="0" rIns="0" bIns="0">
            <a:spAutoFit/>
          </a:bodyPr>
          <a:lstStyle>
            <a:lvl1pPr indent="127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en-US" altLang="fr-FR" sz="1900" dirty="0">
                <a:solidFill>
                  <a:srgbClr val="FFFFFF"/>
                </a:solidFill>
                <a:latin typeface="Lato" pitchFamily="34" charset="0"/>
                <a:cs typeface="Lato" pitchFamily="34" charset="0"/>
                <a:sym typeface="Lato" pitchFamily="34" charset="0"/>
              </a:rPr>
              <a:t>Aswan, Egypt | </a:t>
            </a:r>
            <a:r>
              <a:rPr lang="en-US" altLang="fr-FR" sz="1900" b="1" dirty="0">
                <a:solidFill>
                  <a:srgbClr val="FFFFFF"/>
                </a:solidFill>
                <a:latin typeface="Lato" pitchFamily="34" charset="0"/>
                <a:cs typeface="Lato" pitchFamily="34" charset="0"/>
                <a:sym typeface="Lato" pitchFamily="34" charset="0"/>
              </a:rPr>
              <a:t>25-28 Nov 2019</a:t>
            </a:r>
            <a:endParaRPr lang="en-US" altLang="fr-FR" sz="1900" dirty="0">
              <a:solidFill>
                <a:srgbClr val="FFFFFF"/>
              </a:solidFill>
              <a:latin typeface="Lato" pitchFamily="34" charset="0"/>
              <a:cs typeface="Lato" pitchFamily="34" charset="0"/>
              <a:sym typeface="Lato" pitchFamily="34" charset="0"/>
            </a:endParaRPr>
          </a:p>
        </p:txBody>
      </p:sp>
      <p:sp>
        <p:nvSpPr>
          <p:cNvPr id="18" name="Rectangle 6">
            <a:extLst>
              <a:ext uri="{FF2B5EF4-FFF2-40B4-BE49-F238E27FC236}">
                <a16:creationId xmlns:a16="http://schemas.microsoft.com/office/drawing/2014/main" id="{51EFE707-0658-4175-93BC-0EA234614595}"/>
              </a:ext>
            </a:extLst>
          </p:cNvPr>
          <p:cNvSpPr>
            <a:spLocks/>
          </p:cNvSpPr>
          <p:nvPr userDrawn="1"/>
        </p:nvSpPr>
        <p:spPr bwMode="auto">
          <a:xfrm>
            <a:off x="8178800" y="296863"/>
            <a:ext cx="755650"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0" tIns="0" rIns="0" bIns="0">
            <a:spAutoFit/>
          </a:bodyPr>
          <a:lstStyle>
            <a:lvl1pPr indent="127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en-US" altLang="fr-FR" sz="2700" b="1" dirty="0">
                <a:solidFill>
                  <a:srgbClr val="FFFFFF"/>
                </a:solidFill>
                <a:latin typeface="Times New Roman" panose="02020603050405020304" pitchFamily="18" charset="0"/>
                <a:cs typeface="Times New Roman" panose="02020603050405020304" pitchFamily="18" charset="0"/>
                <a:sym typeface="Times New Roman" panose="02020603050405020304" pitchFamily="18" charset="0"/>
              </a:rPr>
              <a:t>ECA</a:t>
            </a:r>
          </a:p>
        </p:txBody>
      </p:sp>
      <p:sp>
        <p:nvSpPr>
          <p:cNvPr id="19" name="Rectangle 7" descr="image3.png">
            <a:extLst>
              <a:ext uri="{FF2B5EF4-FFF2-40B4-BE49-F238E27FC236}">
                <a16:creationId xmlns:a16="http://schemas.microsoft.com/office/drawing/2014/main" id="{5882D678-9A44-46DC-BD4A-D602119A5701}"/>
              </a:ext>
            </a:extLst>
          </p:cNvPr>
          <p:cNvSpPr>
            <a:spLocks/>
          </p:cNvSpPr>
          <p:nvPr userDrawn="1"/>
        </p:nvSpPr>
        <p:spPr bwMode="auto">
          <a:xfrm>
            <a:off x="7562850" y="284163"/>
            <a:ext cx="574675" cy="477837"/>
          </a:xfrm>
          <a:prstGeom prst="rect">
            <a:avLst/>
          </a:prstGeom>
          <a:blipFill dpi="0" rotWithShape="0">
            <a:blip r:embed="rId3"/>
            <a:srcRect/>
            <a:stretch>
              <a:fillRect/>
            </a:stretch>
          </a:blipFill>
          <a:ln>
            <a:noFill/>
          </a:ln>
          <a:extLst>
            <a:ext uri="{91240B29-F687-4F45-9708-019B960494DF}">
              <a14:hiddenLine xmlns:a14="http://schemas.microsoft.com/office/drawing/2010/main" w="12700">
                <a:solidFill>
                  <a:srgbClr val="000000"/>
                </a:solidFill>
                <a:miter lim="400000"/>
                <a:headEnd/>
                <a:tailEnd/>
              </a14:hiddenLine>
            </a:ext>
          </a:extLst>
        </p:spPr>
        <p:txBody>
          <a:bodyPr lIns="45720" rIns="45720"/>
          <a:lstStyle>
            <a:lvl1pPr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fr-FR" alt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re de section">
    <p:spTree>
      <p:nvGrpSpPr>
        <p:cNvPr id="1" name=""/>
        <p:cNvGrpSpPr/>
        <p:nvPr/>
      </p:nvGrpSpPr>
      <p:grpSpPr>
        <a:xfrm>
          <a:off x="0" y="0"/>
          <a:ext cx="0" cy="0"/>
          <a:chOff x="0" y="0"/>
          <a:chExt cx="0" cy="0"/>
        </a:xfrm>
      </p:grpSpPr>
      <p:sp>
        <p:nvSpPr>
          <p:cNvPr id="7" name="ZoneTexte 15">
            <a:extLst>
              <a:ext uri="{FF2B5EF4-FFF2-40B4-BE49-F238E27FC236}">
                <a16:creationId xmlns:a16="http://schemas.microsoft.com/office/drawing/2014/main" id="{CE5A5CCB-35F2-40B7-BCAA-BDEBB8394E12}"/>
              </a:ext>
            </a:extLst>
          </p:cNvPr>
          <p:cNvSpPr txBox="1"/>
          <p:nvPr userDrawn="1"/>
        </p:nvSpPr>
        <p:spPr>
          <a:xfrm>
            <a:off x="-2" y="124342"/>
            <a:ext cx="9144002" cy="832943"/>
          </a:xfrm>
          <a:prstGeom prst="rect">
            <a:avLst/>
          </a:prstGeom>
          <a:solidFill>
            <a:srgbClr val="0B7B5F"/>
          </a:solidFill>
        </p:spPr>
        <p:txBody>
          <a:bodyPr wrap="square" rtlCol="0">
            <a:spAutoFit/>
          </a:bodyPr>
          <a:lstStyle/>
          <a:p>
            <a:endParaRPr lang="fr-FR" dirty="0">
              <a:highlight>
                <a:srgbClr val="DEE1E1"/>
              </a:highlight>
            </a:endParaRPr>
          </a:p>
        </p:txBody>
      </p:sp>
      <p:sp>
        <p:nvSpPr>
          <p:cNvPr id="9" name="Rectangle 10">
            <a:extLst>
              <a:ext uri="{FF2B5EF4-FFF2-40B4-BE49-F238E27FC236}">
                <a16:creationId xmlns:a16="http://schemas.microsoft.com/office/drawing/2014/main" id="{DCFDDAF5-134D-49AD-A47C-CD1C28DF1F32}"/>
              </a:ext>
            </a:extLst>
          </p:cNvPr>
          <p:cNvSpPr>
            <a:spLocks/>
          </p:cNvSpPr>
          <p:nvPr userDrawn="1"/>
        </p:nvSpPr>
        <p:spPr bwMode="auto">
          <a:xfrm>
            <a:off x="169376" y="76200"/>
            <a:ext cx="715534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45720" rIns="45720">
            <a:spAutoFit/>
          </a:bodyPr>
          <a:lstStyle>
            <a:lvl1pPr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en-US" altLang="fr-FR" sz="1800" b="0" u="none">
                <a:solidFill>
                  <a:srgbClr val="FFFFFF"/>
                </a:solidFill>
                <a:latin typeface="Lato" pitchFamily="34" charset="0"/>
                <a:cs typeface="Lato" pitchFamily="34" charset="0"/>
                <a:sym typeface="Lato" pitchFamily="34" charset="0"/>
              </a:rPr>
              <a:t>34</a:t>
            </a:r>
            <a:r>
              <a:rPr lang="en-US" altLang="fr-FR" sz="1800" b="0" u="none" baseline="30000">
                <a:solidFill>
                  <a:srgbClr val="FFFFFF"/>
                </a:solidFill>
                <a:latin typeface="Lato" pitchFamily="34" charset="0"/>
                <a:cs typeface="Lato" pitchFamily="34" charset="0"/>
                <a:sym typeface="Lato" pitchFamily="34" charset="0"/>
              </a:rPr>
              <a:t>TH</a:t>
            </a:r>
            <a:r>
              <a:rPr lang="en-US" altLang="fr-FR" sz="1800" b="0" u="none">
                <a:solidFill>
                  <a:srgbClr val="FFFFFF"/>
                </a:solidFill>
                <a:latin typeface="Lato" pitchFamily="34" charset="0"/>
                <a:cs typeface="Lato" pitchFamily="34" charset="0"/>
                <a:sym typeface="Lato" pitchFamily="34" charset="0"/>
              </a:rPr>
              <a:t> INTERGOVERNMENTAL COMMITTEE OF </a:t>
            </a:r>
            <a:br>
              <a:rPr lang="en-US" altLang="fr-FR" sz="1800" b="0" u="none">
                <a:solidFill>
                  <a:srgbClr val="FFFFFF"/>
                </a:solidFill>
                <a:latin typeface="Lato" pitchFamily="34" charset="0"/>
                <a:cs typeface="Lato" pitchFamily="34" charset="0"/>
                <a:sym typeface="Lato" pitchFamily="34" charset="0"/>
              </a:rPr>
            </a:br>
            <a:r>
              <a:rPr lang="en-US" altLang="fr-FR" sz="1800" b="0" u="none">
                <a:solidFill>
                  <a:srgbClr val="FFFFFF"/>
                </a:solidFill>
                <a:latin typeface="Lato" pitchFamily="34" charset="0"/>
                <a:cs typeface="Lato" pitchFamily="34" charset="0"/>
                <a:sym typeface="Lato" pitchFamily="34" charset="0"/>
              </a:rPr>
              <a:t>SENIOR OFFICIALS AND EXPERTS (ICE)</a:t>
            </a:r>
            <a:br>
              <a:rPr lang="en-US" altLang="fr-FR" sz="1800" b="0" u="none">
                <a:solidFill>
                  <a:srgbClr val="FFFFFF"/>
                </a:solidFill>
                <a:latin typeface="Lato" pitchFamily="34" charset="0"/>
                <a:cs typeface="Lato" pitchFamily="34" charset="0"/>
                <a:sym typeface="Lato" pitchFamily="34" charset="0"/>
              </a:rPr>
            </a:br>
            <a:r>
              <a:rPr lang="en-US" altLang="fr-FR" sz="1800" b="0" u="none">
                <a:solidFill>
                  <a:srgbClr val="FFFFFF"/>
                </a:solidFill>
                <a:latin typeface="Lato" pitchFamily="34" charset="0"/>
                <a:cs typeface="Lato" pitchFamily="34" charset="0"/>
                <a:sym typeface="Lato" pitchFamily="34" charset="0"/>
              </a:rPr>
              <a:t>ECA Office North Africa</a:t>
            </a:r>
            <a:endParaRPr lang="en-US" altLang="fr-FR" sz="1800" b="0" u="none" dirty="0">
              <a:solidFill>
                <a:srgbClr val="FFFFFF"/>
              </a:solidFill>
              <a:latin typeface="Lato" pitchFamily="34" charset="0"/>
              <a:cs typeface="Lato" pitchFamily="34" charset="0"/>
              <a:sym typeface="Lato" pitchFamily="34" charset="0"/>
            </a:endParaRPr>
          </a:p>
        </p:txBody>
      </p:sp>
      <p:sp>
        <p:nvSpPr>
          <p:cNvPr id="10" name="Rectangle 7" descr="image3.png">
            <a:extLst>
              <a:ext uri="{FF2B5EF4-FFF2-40B4-BE49-F238E27FC236}">
                <a16:creationId xmlns:a16="http://schemas.microsoft.com/office/drawing/2014/main" id="{AA0F2B03-7DCB-4967-B589-BF6BE9CA0FCC}"/>
              </a:ext>
            </a:extLst>
          </p:cNvPr>
          <p:cNvSpPr>
            <a:spLocks/>
          </p:cNvSpPr>
          <p:nvPr userDrawn="1"/>
        </p:nvSpPr>
        <p:spPr bwMode="auto">
          <a:xfrm>
            <a:off x="7562850" y="284163"/>
            <a:ext cx="574675" cy="477837"/>
          </a:xfrm>
          <a:prstGeom prst="rect">
            <a:avLst/>
          </a:prstGeom>
          <a:blipFill dpi="0" rotWithShape="0">
            <a:blip r:embed="rId2"/>
            <a:srcRect/>
            <a:stretch>
              <a:fillRect/>
            </a:stretch>
          </a:blipFill>
          <a:ln>
            <a:noFill/>
          </a:ln>
          <a:extLst>
            <a:ext uri="{91240B29-F687-4F45-9708-019B960494DF}">
              <a14:hiddenLine xmlns:a14="http://schemas.microsoft.com/office/drawing/2010/main" w="12700">
                <a:solidFill>
                  <a:srgbClr val="000000"/>
                </a:solidFill>
                <a:miter lim="400000"/>
                <a:headEnd/>
                <a:tailEnd/>
              </a14:hiddenLine>
            </a:ext>
          </a:extLst>
        </p:spPr>
        <p:txBody>
          <a:bodyPr lIns="45720" rIns="45720"/>
          <a:lstStyle>
            <a:lvl1pPr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fr-FR" altLang="fr-FR"/>
          </a:p>
        </p:txBody>
      </p:sp>
      <p:sp>
        <p:nvSpPr>
          <p:cNvPr id="11" name="Rectangle 6">
            <a:extLst>
              <a:ext uri="{FF2B5EF4-FFF2-40B4-BE49-F238E27FC236}">
                <a16:creationId xmlns:a16="http://schemas.microsoft.com/office/drawing/2014/main" id="{9AF570EF-26E7-4406-B60D-ED37260A1615}"/>
              </a:ext>
            </a:extLst>
          </p:cNvPr>
          <p:cNvSpPr>
            <a:spLocks/>
          </p:cNvSpPr>
          <p:nvPr userDrawn="1"/>
        </p:nvSpPr>
        <p:spPr bwMode="auto">
          <a:xfrm>
            <a:off x="8178800" y="296863"/>
            <a:ext cx="755650"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0" tIns="0" rIns="0" bIns="0">
            <a:spAutoFit/>
          </a:bodyPr>
          <a:lstStyle>
            <a:lvl1pPr indent="127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en-US" altLang="fr-FR" sz="2700" b="1" dirty="0">
                <a:solidFill>
                  <a:srgbClr val="FFFFFF"/>
                </a:solidFill>
                <a:latin typeface="Times New Roman" panose="02020603050405020304" pitchFamily="18" charset="0"/>
                <a:cs typeface="Times New Roman" panose="02020603050405020304" pitchFamily="18" charset="0"/>
                <a:sym typeface="Times New Roman" panose="02020603050405020304" pitchFamily="18" charset="0"/>
              </a:rPr>
              <a:t>ECA</a:t>
            </a:r>
          </a:p>
        </p:txBody>
      </p:sp>
      <p:pic>
        <p:nvPicPr>
          <p:cNvPr id="12" name="Image 7">
            <a:extLst>
              <a:ext uri="{FF2B5EF4-FFF2-40B4-BE49-F238E27FC236}">
                <a16:creationId xmlns:a16="http://schemas.microsoft.com/office/drawing/2014/main" id="{3AF9256B-5379-4493-B5BC-CE6350EFE940}"/>
              </a:ext>
            </a:extLst>
          </p:cNvPr>
          <p:cNvPicPr>
            <a:picLocks noChangeAspect="1"/>
          </p:cNvPicPr>
          <p:nvPr userDrawn="1"/>
        </p:nvPicPr>
        <p:blipFill>
          <a:blip r:embed="rId3"/>
          <a:stretch>
            <a:fillRect/>
          </a:stretch>
        </p:blipFill>
        <p:spPr>
          <a:xfrm>
            <a:off x="2362200" y="3048000"/>
            <a:ext cx="4379551" cy="2725560"/>
          </a:xfrm>
          <a:prstGeom prst="rect">
            <a:avLst/>
          </a:prstGeom>
          <a:solidFill>
            <a:srgbClr val="3D4698"/>
          </a:solidFill>
        </p:spPr>
      </p:pic>
      <p:sp>
        <p:nvSpPr>
          <p:cNvPr id="13" name="AutoShape 3">
            <a:extLst>
              <a:ext uri="{FF2B5EF4-FFF2-40B4-BE49-F238E27FC236}">
                <a16:creationId xmlns:a16="http://schemas.microsoft.com/office/drawing/2014/main" id="{04A26942-BC55-4FBF-8CD8-5ACF177B4F22}"/>
              </a:ext>
            </a:extLst>
          </p:cNvPr>
          <p:cNvSpPr>
            <a:spLocks/>
          </p:cNvSpPr>
          <p:nvPr userDrawn="1"/>
        </p:nvSpPr>
        <p:spPr bwMode="auto">
          <a:xfrm>
            <a:off x="2957512" y="6185452"/>
            <a:ext cx="4538663" cy="560387"/>
          </a:xfrm>
          <a:custGeom>
            <a:avLst/>
            <a:gdLst>
              <a:gd name="T0" fmla="*/ 2269332 w 21600"/>
              <a:gd name="T1" fmla="*/ 280194 h 21600"/>
              <a:gd name="T2" fmla="*/ 2269332 w 21600"/>
              <a:gd name="T3" fmla="*/ 280194 h 21600"/>
              <a:gd name="T4" fmla="*/ 2269332 w 21600"/>
              <a:gd name="T5" fmla="*/ 280194 h 21600"/>
              <a:gd name="T6" fmla="*/ 2269332 w 21600"/>
              <a:gd name="T7" fmla="*/ 28019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20282" y="0"/>
                </a:moveTo>
                <a:lnTo>
                  <a:pt x="1318" y="0"/>
                </a:lnTo>
                <a:lnTo>
                  <a:pt x="1081" y="172"/>
                </a:lnTo>
                <a:lnTo>
                  <a:pt x="858" y="669"/>
                </a:lnTo>
                <a:lnTo>
                  <a:pt x="653" y="1460"/>
                </a:lnTo>
                <a:lnTo>
                  <a:pt x="469" y="2514"/>
                </a:lnTo>
                <a:lnTo>
                  <a:pt x="310" y="3803"/>
                </a:lnTo>
                <a:lnTo>
                  <a:pt x="180" y="5295"/>
                </a:lnTo>
                <a:lnTo>
                  <a:pt x="82" y="6961"/>
                </a:lnTo>
                <a:lnTo>
                  <a:pt x="21" y="8770"/>
                </a:lnTo>
                <a:lnTo>
                  <a:pt x="0" y="10692"/>
                </a:lnTo>
                <a:lnTo>
                  <a:pt x="0" y="10908"/>
                </a:lnTo>
                <a:lnTo>
                  <a:pt x="21" y="12830"/>
                </a:lnTo>
                <a:lnTo>
                  <a:pt x="82" y="14639"/>
                </a:lnTo>
                <a:lnTo>
                  <a:pt x="180" y="16304"/>
                </a:lnTo>
                <a:lnTo>
                  <a:pt x="310" y="17797"/>
                </a:lnTo>
                <a:lnTo>
                  <a:pt x="469" y="19085"/>
                </a:lnTo>
                <a:lnTo>
                  <a:pt x="653" y="20140"/>
                </a:lnTo>
                <a:lnTo>
                  <a:pt x="858" y="20931"/>
                </a:lnTo>
                <a:lnTo>
                  <a:pt x="1081" y="21428"/>
                </a:lnTo>
                <a:lnTo>
                  <a:pt x="1318" y="21600"/>
                </a:lnTo>
                <a:lnTo>
                  <a:pt x="20282" y="21600"/>
                </a:lnTo>
                <a:lnTo>
                  <a:pt x="20519" y="21428"/>
                </a:lnTo>
                <a:lnTo>
                  <a:pt x="20742" y="20931"/>
                </a:lnTo>
                <a:lnTo>
                  <a:pt x="20947" y="20140"/>
                </a:lnTo>
                <a:lnTo>
                  <a:pt x="21131" y="19085"/>
                </a:lnTo>
                <a:lnTo>
                  <a:pt x="21290" y="17797"/>
                </a:lnTo>
                <a:lnTo>
                  <a:pt x="21420" y="16304"/>
                </a:lnTo>
                <a:lnTo>
                  <a:pt x="21518" y="14639"/>
                </a:lnTo>
                <a:lnTo>
                  <a:pt x="21579" y="12830"/>
                </a:lnTo>
                <a:lnTo>
                  <a:pt x="21600" y="10908"/>
                </a:lnTo>
                <a:lnTo>
                  <a:pt x="21600" y="10692"/>
                </a:lnTo>
                <a:lnTo>
                  <a:pt x="21579" y="8770"/>
                </a:lnTo>
                <a:lnTo>
                  <a:pt x="21518" y="6961"/>
                </a:lnTo>
                <a:lnTo>
                  <a:pt x="21420" y="5295"/>
                </a:lnTo>
                <a:lnTo>
                  <a:pt x="21290" y="3803"/>
                </a:lnTo>
                <a:lnTo>
                  <a:pt x="21131" y="2514"/>
                </a:lnTo>
                <a:lnTo>
                  <a:pt x="20947" y="1460"/>
                </a:lnTo>
                <a:lnTo>
                  <a:pt x="20742" y="669"/>
                </a:lnTo>
                <a:lnTo>
                  <a:pt x="20519" y="172"/>
                </a:lnTo>
                <a:lnTo>
                  <a:pt x="20282" y="0"/>
                </a:lnTo>
                <a:close/>
              </a:path>
            </a:pathLst>
          </a:custGeom>
          <a:solidFill>
            <a:srgbClr val="0B7B5F"/>
          </a:solidFill>
          <a:ln>
            <a:noFill/>
          </a:ln>
          <a:extLst/>
        </p:spPr>
        <p:txBody>
          <a:bodyPr lIns="45720" rIns="45720"/>
          <a:lstStyle/>
          <a:p>
            <a:endParaRPr lang="fr-FR"/>
          </a:p>
        </p:txBody>
      </p:sp>
      <p:sp>
        <p:nvSpPr>
          <p:cNvPr id="14" name="AutoShape 2">
            <a:extLst>
              <a:ext uri="{FF2B5EF4-FFF2-40B4-BE49-F238E27FC236}">
                <a16:creationId xmlns:a16="http://schemas.microsoft.com/office/drawing/2014/main" id="{4020C9AA-6EC4-4174-BBA6-82774688E301}"/>
              </a:ext>
            </a:extLst>
          </p:cNvPr>
          <p:cNvSpPr>
            <a:spLocks/>
          </p:cNvSpPr>
          <p:nvPr userDrawn="1"/>
        </p:nvSpPr>
        <p:spPr bwMode="auto">
          <a:xfrm>
            <a:off x="7559675" y="6172200"/>
            <a:ext cx="1584325" cy="560387"/>
          </a:xfrm>
          <a:custGeom>
            <a:avLst/>
            <a:gdLst>
              <a:gd name="T0" fmla="*/ 792163 w 21600"/>
              <a:gd name="T1" fmla="*/ 280194 h 21600"/>
              <a:gd name="T2" fmla="*/ 792163 w 21600"/>
              <a:gd name="T3" fmla="*/ 280194 h 21600"/>
              <a:gd name="T4" fmla="*/ 792163 w 21600"/>
              <a:gd name="T5" fmla="*/ 280194 h 21600"/>
              <a:gd name="T6" fmla="*/ 792163 w 21600"/>
              <a:gd name="T7" fmla="*/ 28019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21600" y="0"/>
                </a:moveTo>
                <a:lnTo>
                  <a:pt x="3244" y="0"/>
                </a:lnTo>
                <a:lnTo>
                  <a:pt x="2590" y="187"/>
                </a:lnTo>
                <a:lnTo>
                  <a:pt x="1981" y="722"/>
                </a:lnTo>
                <a:lnTo>
                  <a:pt x="1430" y="1568"/>
                </a:lnTo>
                <a:lnTo>
                  <a:pt x="950" y="2690"/>
                </a:lnTo>
                <a:lnTo>
                  <a:pt x="554" y="4049"/>
                </a:lnTo>
                <a:lnTo>
                  <a:pt x="255" y="5609"/>
                </a:lnTo>
                <a:lnTo>
                  <a:pt x="66" y="7333"/>
                </a:lnTo>
                <a:lnTo>
                  <a:pt x="0" y="9184"/>
                </a:lnTo>
                <a:lnTo>
                  <a:pt x="0" y="12416"/>
                </a:lnTo>
                <a:lnTo>
                  <a:pt x="66" y="14267"/>
                </a:lnTo>
                <a:lnTo>
                  <a:pt x="255" y="15991"/>
                </a:lnTo>
                <a:lnTo>
                  <a:pt x="554" y="17551"/>
                </a:lnTo>
                <a:lnTo>
                  <a:pt x="950" y="18910"/>
                </a:lnTo>
                <a:lnTo>
                  <a:pt x="1430" y="20032"/>
                </a:lnTo>
                <a:lnTo>
                  <a:pt x="1981" y="20878"/>
                </a:lnTo>
                <a:lnTo>
                  <a:pt x="2590" y="21413"/>
                </a:lnTo>
                <a:lnTo>
                  <a:pt x="3244" y="21600"/>
                </a:lnTo>
                <a:lnTo>
                  <a:pt x="21600" y="21600"/>
                </a:lnTo>
                <a:lnTo>
                  <a:pt x="21600" y="0"/>
                </a:lnTo>
                <a:close/>
              </a:path>
            </a:pathLst>
          </a:custGeom>
          <a:solidFill>
            <a:srgbClr val="0B7B5F"/>
          </a:solidFill>
          <a:ln>
            <a:noFill/>
          </a:ln>
          <a:extLst/>
        </p:spPr>
        <p:txBody>
          <a:bodyPr lIns="45720" rIns="45720"/>
          <a:lstStyle/>
          <a:p>
            <a:endParaRPr lang="fr-FR"/>
          </a:p>
        </p:txBody>
      </p:sp>
      <p:sp>
        <p:nvSpPr>
          <p:cNvPr id="15" name="Rectangle 1">
            <a:extLst>
              <a:ext uri="{FF2B5EF4-FFF2-40B4-BE49-F238E27FC236}">
                <a16:creationId xmlns:a16="http://schemas.microsoft.com/office/drawing/2014/main" id="{19579512-0595-496D-908F-EDAEFEDC5D27}"/>
              </a:ext>
            </a:extLst>
          </p:cNvPr>
          <p:cNvSpPr>
            <a:spLocks/>
          </p:cNvSpPr>
          <p:nvPr userDrawn="1"/>
        </p:nvSpPr>
        <p:spPr bwMode="auto">
          <a:xfrm>
            <a:off x="7772400" y="6340475"/>
            <a:ext cx="113188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0" tIns="0" rIns="0" bIns="0">
            <a:spAutoFit/>
          </a:bodyPr>
          <a:lstStyle>
            <a:lvl1pPr indent="127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en-US" altLang="fr-FR" sz="1500" b="1">
                <a:solidFill>
                  <a:srgbClr val="FFFFFF"/>
                </a:solidFill>
                <a:latin typeface="Lato" pitchFamily="34" charset="0"/>
                <a:cs typeface="Lato" pitchFamily="34" charset="0"/>
                <a:sym typeface="Lato" pitchFamily="34" charset="0"/>
              </a:rPr>
              <a:t>UNECA.ORG</a:t>
            </a:r>
          </a:p>
        </p:txBody>
      </p:sp>
      <p:sp>
        <p:nvSpPr>
          <p:cNvPr id="16" name="Rectangle 9">
            <a:extLst>
              <a:ext uri="{FF2B5EF4-FFF2-40B4-BE49-F238E27FC236}">
                <a16:creationId xmlns:a16="http://schemas.microsoft.com/office/drawing/2014/main" id="{75EED7E3-AAA8-4DB2-A629-D25101DE9A5F}"/>
              </a:ext>
            </a:extLst>
          </p:cNvPr>
          <p:cNvSpPr>
            <a:spLocks/>
          </p:cNvSpPr>
          <p:nvPr userDrawn="1"/>
        </p:nvSpPr>
        <p:spPr bwMode="auto">
          <a:xfrm>
            <a:off x="3305175" y="6315075"/>
            <a:ext cx="383857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0" tIns="0" rIns="0" bIns="0">
            <a:spAutoFit/>
          </a:bodyPr>
          <a:lstStyle>
            <a:lvl1pPr indent="127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eaLnBrk="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en-US" altLang="fr-FR" sz="1900" dirty="0">
                <a:solidFill>
                  <a:srgbClr val="FFFFFF"/>
                </a:solidFill>
                <a:latin typeface="Lato" pitchFamily="34" charset="0"/>
                <a:cs typeface="Lato" pitchFamily="34" charset="0"/>
                <a:sym typeface="Lato" pitchFamily="34" charset="0"/>
              </a:rPr>
              <a:t>Aswan, Egypt | </a:t>
            </a:r>
            <a:r>
              <a:rPr lang="en-US" altLang="fr-FR" sz="1900" b="1" dirty="0">
                <a:solidFill>
                  <a:srgbClr val="FFFFFF"/>
                </a:solidFill>
                <a:latin typeface="Lato" pitchFamily="34" charset="0"/>
                <a:cs typeface="Lato" pitchFamily="34" charset="0"/>
                <a:sym typeface="Lato" pitchFamily="34" charset="0"/>
              </a:rPr>
              <a:t>25-28 Nov 2019</a:t>
            </a:r>
            <a:endParaRPr lang="en-US" altLang="fr-FR" sz="1900" dirty="0">
              <a:solidFill>
                <a:srgbClr val="FFFFFF"/>
              </a:solidFill>
              <a:latin typeface="Lato" pitchFamily="34" charset="0"/>
              <a:cs typeface="Lato" pitchFamily="34" charset="0"/>
              <a:sym typeface="Lato" pitchFamily="34" charset="0"/>
            </a:endParaRPr>
          </a:p>
        </p:txBody>
      </p:sp>
      <p:sp>
        <p:nvSpPr>
          <p:cNvPr id="18" name="Text Placeholder 17">
            <a:extLst>
              <a:ext uri="{FF2B5EF4-FFF2-40B4-BE49-F238E27FC236}">
                <a16:creationId xmlns:a16="http://schemas.microsoft.com/office/drawing/2014/main" id="{5BE0886F-A751-4E42-8435-EE16EA6643C5}"/>
              </a:ext>
            </a:extLst>
          </p:cNvPr>
          <p:cNvSpPr>
            <a:spLocks noGrp="1"/>
          </p:cNvSpPr>
          <p:nvPr>
            <p:ph type="body" sz="quarter" idx="10"/>
          </p:nvPr>
        </p:nvSpPr>
        <p:spPr>
          <a:xfrm>
            <a:off x="1828800" y="1910257"/>
            <a:ext cx="6019800" cy="832943"/>
          </a:xfrm>
        </p:spPr>
        <p:txBody>
          <a:bodyPr/>
          <a:lstStyle>
            <a:lvl1pPr marL="0" indent="0" algn="ctr">
              <a:buFontTx/>
              <a:buNone/>
              <a:defRPr>
                <a:solidFill>
                  <a:srgbClr val="3366CC"/>
                </a:solidFill>
              </a:defRPr>
            </a:lvl1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C0E96E81-3378-4C86-AF9F-1078D2945870}" type="datetimeFigureOut">
              <a:rPr lang="fr-FR" smtClean="0"/>
              <a:pPr/>
              <a:t>27/11/2019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2D4AFDF-BF4B-401F-9257-8A387CA302A2}"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C0E96E81-3378-4C86-AF9F-1078D2945870}" type="datetimeFigureOut">
              <a:rPr lang="fr-FR" smtClean="0"/>
              <a:pPr/>
              <a:t>27/11/2019</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2D4AFDF-BF4B-401F-9257-8A387CA302A2}"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e la date 2"/>
          <p:cNvSpPr>
            <a:spLocks noGrp="1"/>
          </p:cNvSpPr>
          <p:nvPr>
            <p:ph type="dt" sz="half" idx="10"/>
          </p:nvPr>
        </p:nvSpPr>
        <p:spPr/>
        <p:txBody>
          <a:bodyPr/>
          <a:lstStyle/>
          <a:p>
            <a:fld id="{C0E96E81-3378-4C86-AF9F-1078D2945870}" type="datetimeFigureOut">
              <a:rPr lang="fr-FR" smtClean="0"/>
              <a:pPr/>
              <a:t>27/11/2019</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2D4AFDF-BF4B-401F-9257-8A387CA302A2}"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C0E96E81-3378-4C86-AF9F-1078D2945870}" type="datetimeFigureOut">
              <a:rPr lang="fr-FR" smtClean="0"/>
              <a:pPr/>
              <a:t>27/11/2019</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2D4AFDF-BF4B-401F-9257-8A387CA302A2}"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C0E96E81-3378-4C86-AF9F-1078D2945870}" type="datetimeFigureOut">
              <a:rPr lang="fr-FR" smtClean="0"/>
              <a:pPr/>
              <a:t>27/11/2019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2D4AFDF-BF4B-401F-9257-8A387CA302A2}"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C0E96E81-3378-4C86-AF9F-1078D2945870}" type="datetimeFigureOut">
              <a:rPr lang="fr-FR" smtClean="0"/>
              <a:pPr/>
              <a:t>27/11/2019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2D4AFDF-BF4B-401F-9257-8A387CA302A2}"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Cliquez pour modifier le style du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E96E81-3378-4C86-AF9F-1078D2945870}" type="datetimeFigureOut">
              <a:rPr lang="fr-FR" smtClean="0"/>
              <a:pPr/>
              <a:t>27/11/2019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4AFDF-BF4B-401F-9257-8A387CA302A2}"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50A60-F5C6-B949-93F9-8123B827A653}"/>
              </a:ext>
            </a:extLst>
          </p:cNvPr>
          <p:cNvSpPr>
            <a:spLocks noGrp="1"/>
          </p:cNvSpPr>
          <p:nvPr>
            <p:ph type="ctrTitle"/>
          </p:nvPr>
        </p:nvSpPr>
        <p:spPr>
          <a:xfrm>
            <a:off x="762000" y="1447800"/>
            <a:ext cx="7772400" cy="811419"/>
          </a:xfrm>
        </p:spPr>
        <p:txBody>
          <a:bodyPr anchor="t" anchorCtr="0">
            <a:noAutofit/>
          </a:bodyPr>
          <a:lstStyle/>
          <a:p>
            <a:r>
              <a:rPr lang="en-US" sz="2800" b="1" dirty="0">
                <a:solidFill>
                  <a:srgbClr val="FFFF00"/>
                </a:solidFill>
              </a:rPr>
              <a:t>Status of Implementation of the Work Programme</a:t>
            </a:r>
            <a:br>
              <a:rPr lang="en-US" sz="2800" b="1" dirty="0">
                <a:solidFill>
                  <a:srgbClr val="FFFF00"/>
                </a:solidFill>
              </a:rPr>
            </a:br>
            <a:r>
              <a:rPr lang="en-US" sz="2800" b="1" dirty="0">
                <a:solidFill>
                  <a:srgbClr val="FFFF00"/>
                </a:solidFill>
              </a:rPr>
              <a:t>October 2018 – September 2019  </a:t>
            </a:r>
            <a:br>
              <a:rPr lang="en-US" sz="2800" dirty="0"/>
            </a:br>
            <a:br>
              <a:rPr lang="en-US" sz="2800" dirty="0"/>
            </a:br>
            <a:br>
              <a:rPr lang="en-US" sz="2800" dirty="0"/>
            </a:br>
            <a:br>
              <a:rPr lang="en-US" sz="2800" dirty="0"/>
            </a:br>
            <a:endParaRPr lang="en-US" sz="2800" dirty="0"/>
          </a:p>
        </p:txBody>
      </p:sp>
      <p:sp>
        <p:nvSpPr>
          <p:cNvPr id="3" name="Content Placeholder 2">
            <a:extLst>
              <a:ext uri="{FF2B5EF4-FFF2-40B4-BE49-F238E27FC236}">
                <a16:creationId xmlns:a16="http://schemas.microsoft.com/office/drawing/2014/main" id="{D798032C-A2D2-4058-8EC6-BA69E9D4BE86}"/>
              </a:ext>
            </a:extLst>
          </p:cNvPr>
          <p:cNvSpPr>
            <a:spLocks noGrp="1"/>
          </p:cNvSpPr>
          <p:nvPr>
            <p:ph sz="quarter" idx="10"/>
          </p:nvPr>
        </p:nvSpPr>
        <p:spPr>
          <a:xfrm>
            <a:off x="3352800" y="2514600"/>
            <a:ext cx="4953000" cy="533400"/>
          </a:xfrm>
        </p:spPr>
        <p:txBody>
          <a:bodyPr/>
          <a:lstStyle/>
          <a:p>
            <a:r>
              <a:rPr lang="en-US" sz="2400" b="1" dirty="0"/>
              <a:t>Lilia</a:t>
            </a:r>
            <a:r>
              <a:rPr lang="en-US" sz="2000" b="1" dirty="0"/>
              <a:t> Hachem Naas, Director, SRO-NA</a:t>
            </a:r>
          </a:p>
        </p:txBody>
      </p:sp>
    </p:spTree>
    <p:extLst>
      <p:ext uri="{BB962C8B-B14F-4D97-AF65-F5344CB8AC3E}">
        <p14:creationId xmlns:p14="http://schemas.microsoft.com/office/powerpoint/2010/main" val="24739303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AutoShape 3">
            <a:extLst>
              <a:ext uri="{FF2B5EF4-FFF2-40B4-BE49-F238E27FC236}">
                <a16:creationId xmlns:a16="http://schemas.microsoft.com/office/drawing/2014/main" id="{424555C1-9E6E-4AD4-80CC-F05C1CBD442B}"/>
              </a:ext>
            </a:extLst>
          </p:cNvPr>
          <p:cNvSpPr>
            <a:spLocks/>
          </p:cNvSpPr>
          <p:nvPr/>
        </p:nvSpPr>
        <p:spPr bwMode="auto">
          <a:xfrm>
            <a:off x="0" y="1841500"/>
            <a:ext cx="9144000" cy="3429000"/>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2940" y="0"/>
                </a:moveTo>
                <a:lnTo>
                  <a:pt x="0" y="0"/>
                </a:lnTo>
                <a:lnTo>
                  <a:pt x="0" y="19440"/>
                </a:lnTo>
                <a:lnTo>
                  <a:pt x="7818" y="19440"/>
                </a:lnTo>
                <a:lnTo>
                  <a:pt x="7830" y="19517"/>
                </a:lnTo>
                <a:lnTo>
                  <a:pt x="7830" y="19602"/>
                </a:lnTo>
                <a:lnTo>
                  <a:pt x="7838" y="19899"/>
                </a:lnTo>
                <a:lnTo>
                  <a:pt x="7861" y="20182"/>
                </a:lnTo>
                <a:lnTo>
                  <a:pt x="7898" y="20448"/>
                </a:lnTo>
                <a:lnTo>
                  <a:pt x="7948" y="20693"/>
                </a:lnTo>
                <a:lnTo>
                  <a:pt x="8010" y="20916"/>
                </a:lnTo>
                <a:lnTo>
                  <a:pt x="8082" y="21113"/>
                </a:lnTo>
                <a:lnTo>
                  <a:pt x="8165" y="21280"/>
                </a:lnTo>
                <a:lnTo>
                  <a:pt x="8256" y="21416"/>
                </a:lnTo>
                <a:lnTo>
                  <a:pt x="8355" y="21516"/>
                </a:lnTo>
                <a:lnTo>
                  <a:pt x="8461" y="21579"/>
                </a:lnTo>
                <a:lnTo>
                  <a:pt x="8572" y="21600"/>
                </a:lnTo>
                <a:lnTo>
                  <a:pt x="21600" y="21600"/>
                </a:lnTo>
                <a:lnTo>
                  <a:pt x="21600" y="2320"/>
                </a:lnTo>
                <a:lnTo>
                  <a:pt x="13687" y="2320"/>
                </a:lnTo>
                <a:lnTo>
                  <a:pt x="13688" y="2252"/>
                </a:lnTo>
                <a:lnTo>
                  <a:pt x="13685" y="2173"/>
                </a:lnTo>
                <a:lnTo>
                  <a:pt x="13682" y="2091"/>
                </a:lnTo>
                <a:lnTo>
                  <a:pt x="13680" y="2016"/>
                </a:lnTo>
                <a:lnTo>
                  <a:pt x="13680" y="1975"/>
                </a:lnTo>
                <a:lnTo>
                  <a:pt x="13672" y="1679"/>
                </a:lnTo>
                <a:lnTo>
                  <a:pt x="13649" y="1397"/>
                </a:lnTo>
                <a:lnTo>
                  <a:pt x="13613" y="1134"/>
                </a:lnTo>
                <a:lnTo>
                  <a:pt x="13563" y="891"/>
                </a:lnTo>
                <a:lnTo>
                  <a:pt x="13501" y="671"/>
                </a:lnTo>
                <a:lnTo>
                  <a:pt x="13429" y="477"/>
                </a:lnTo>
                <a:lnTo>
                  <a:pt x="13347" y="313"/>
                </a:lnTo>
                <a:lnTo>
                  <a:pt x="13255" y="180"/>
                </a:lnTo>
                <a:lnTo>
                  <a:pt x="13157" y="82"/>
                </a:lnTo>
                <a:lnTo>
                  <a:pt x="13051" y="21"/>
                </a:lnTo>
                <a:lnTo>
                  <a:pt x="12940" y="0"/>
                </a:lnTo>
                <a:close/>
              </a:path>
            </a:pathLst>
          </a:custGeom>
          <a:solidFill>
            <a:srgbClr val="3C92CF"/>
          </a:solidFill>
          <a:ln>
            <a:noFill/>
          </a:ln>
          <a:extLs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Lst>
        </p:spPr>
        <p:txBody>
          <a:bodyPr lIns="45720" rIns="45720"/>
          <a:lstStyle/>
          <a:p>
            <a:endParaRPr lang="en-US"/>
          </a:p>
        </p:txBody>
      </p:sp>
      <p:sp>
        <p:nvSpPr>
          <p:cNvPr id="5124" name="Rectangle 5">
            <a:extLst>
              <a:ext uri="{FF2B5EF4-FFF2-40B4-BE49-F238E27FC236}">
                <a16:creationId xmlns:a16="http://schemas.microsoft.com/office/drawing/2014/main" id="{6CC87F4D-A180-423E-A56B-6B1AA02738EA}"/>
              </a:ext>
            </a:extLst>
          </p:cNvPr>
          <p:cNvSpPr>
            <a:spLocks/>
          </p:cNvSpPr>
          <p:nvPr/>
        </p:nvSpPr>
        <p:spPr bwMode="auto">
          <a:xfrm>
            <a:off x="457199" y="3088957"/>
            <a:ext cx="867410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0" tIns="0" rIns="0" bIns="0">
            <a:spAutoFit/>
          </a:bodyPr>
          <a:lstStyle>
            <a:lvl1pPr marL="623888" indent="-612775">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9pPr>
          </a:lstStyle>
          <a:p>
            <a:pPr eaLnBrk="1"/>
            <a:r>
              <a:rPr lang="en-US" altLang="fr-FR" sz="3200" b="1" dirty="0">
                <a:solidFill>
                  <a:srgbClr val="FFFFFF"/>
                </a:solidFill>
                <a:latin typeface="Lato" panose="020F0502020204030203" pitchFamily="34" charset="0"/>
                <a:ea typeface="Lato" panose="020F0502020204030203" pitchFamily="34" charset="0"/>
                <a:cs typeface="Lato" panose="020F0502020204030203" pitchFamily="34" charset="0"/>
                <a:sym typeface="Lato" panose="020F0502020204030203" pitchFamily="34" charset="0"/>
              </a:rPr>
              <a:t>II. Special initiatives and Strategic partnerships</a:t>
            </a:r>
          </a:p>
        </p:txBody>
      </p:sp>
      <p:sp>
        <p:nvSpPr>
          <p:cNvPr id="5126" name="Line 8">
            <a:extLst>
              <a:ext uri="{FF2B5EF4-FFF2-40B4-BE49-F238E27FC236}">
                <a16:creationId xmlns:a16="http://schemas.microsoft.com/office/drawing/2014/main" id="{14FA09AC-8585-4050-9FF2-B89F0F303127}"/>
              </a:ext>
            </a:extLst>
          </p:cNvPr>
          <p:cNvSpPr>
            <a:spLocks noChangeShapeType="1"/>
          </p:cNvSpPr>
          <p:nvPr/>
        </p:nvSpPr>
        <p:spPr bwMode="auto">
          <a:xfrm flipV="1">
            <a:off x="9137650" y="0"/>
            <a:ext cx="0" cy="6858000"/>
          </a:xfrm>
          <a:prstGeom prst="line">
            <a:avLst/>
          </a:prstGeom>
          <a:noFill/>
          <a:ln w="12700">
            <a:solidFill>
              <a:srgbClr val="666666"/>
            </a:solidFill>
            <a:round/>
            <a:headEnd/>
            <a:tailEnd/>
          </a:ln>
          <a:extLst>
            <a:ext uri="{909E8E84-426E-40DD-AFC4-6F175D3DCCD1}">
              <a14:hiddenFill xmlns:a14="http://schemas.microsoft.com/office/drawing/2010/main">
                <a:noFill/>
              </a14:hiddenFill>
            </a:ext>
          </a:extLst>
        </p:spPr>
        <p:txBody>
          <a:bodyPr lIns="45720" rIns="45720"/>
          <a:lstStyle/>
          <a:p>
            <a:endParaRPr lang="en-US"/>
          </a:p>
        </p:txBody>
      </p:sp>
      <p:sp>
        <p:nvSpPr>
          <p:cNvPr id="5127" name="Line 9">
            <a:extLst>
              <a:ext uri="{FF2B5EF4-FFF2-40B4-BE49-F238E27FC236}">
                <a16:creationId xmlns:a16="http://schemas.microsoft.com/office/drawing/2014/main" id="{1DBD08CA-6DC6-46CD-9D0D-D5AB24D37A75}"/>
              </a:ext>
            </a:extLst>
          </p:cNvPr>
          <p:cNvSpPr>
            <a:spLocks noChangeShapeType="1"/>
          </p:cNvSpPr>
          <p:nvPr/>
        </p:nvSpPr>
        <p:spPr bwMode="auto">
          <a:xfrm flipH="1">
            <a:off x="-34925" y="0"/>
            <a:ext cx="1587" cy="6858000"/>
          </a:xfrm>
          <a:prstGeom prst="line">
            <a:avLst/>
          </a:prstGeom>
          <a:noFill/>
          <a:ln w="12700">
            <a:solidFill>
              <a:srgbClr val="666666"/>
            </a:solidFill>
            <a:round/>
            <a:headEnd/>
            <a:tailEnd/>
          </a:ln>
          <a:extLst>
            <a:ext uri="{909E8E84-426E-40DD-AFC4-6F175D3DCCD1}">
              <a14:hiddenFill xmlns:a14="http://schemas.microsoft.com/office/drawing/2010/main">
                <a:noFill/>
              </a14:hiddenFill>
            </a:ext>
          </a:extLst>
        </p:spPr>
        <p:txBody>
          <a:bodyPr lIns="45720" rIns="45720"/>
          <a:lstStyle/>
          <a:p>
            <a:endParaRPr lang="en-US"/>
          </a:p>
        </p:txBody>
      </p:sp>
    </p:spTree>
    <p:extLst>
      <p:ext uri="{BB962C8B-B14F-4D97-AF65-F5344CB8AC3E}">
        <p14:creationId xmlns:p14="http://schemas.microsoft.com/office/powerpoint/2010/main" val="1116317098"/>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6AB7B03-4B61-45C3-B371-E2EBC9D97450}"/>
              </a:ext>
            </a:extLst>
          </p:cNvPr>
          <p:cNvSpPr>
            <a:spLocks noGrp="1"/>
          </p:cNvSpPr>
          <p:nvPr>
            <p:ph idx="1"/>
          </p:nvPr>
        </p:nvSpPr>
        <p:spPr>
          <a:xfrm>
            <a:off x="304800" y="1341437"/>
            <a:ext cx="8610600" cy="4525963"/>
          </a:xfrm>
        </p:spPr>
        <p:txBody>
          <a:bodyPr>
            <a:noAutofit/>
          </a:bodyPr>
          <a:lstStyle/>
          <a:p>
            <a:pPr marL="39687" lvl="0" indent="0">
              <a:buNone/>
              <a:defRPr/>
            </a:pPr>
            <a:r>
              <a:rPr lang="en-US" altLang="fr-FR" sz="2000">
                <a:ea typeface="MS PGothic" pitchFamily="34" charset="-128"/>
                <a:sym typeface="Lato" panose="020F0502020204030203" pitchFamily="34" charset="0"/>
              </a:rPr>
              <a:t>At African level, the North Africa Office contributed to </a:t>
            </a:r>
          </a:p>
          <a:p>
            <a:pPr marL="382587" lvl="0">
              <a:buFont typeface="Wingdings" panose="05000000000000000000" pitchFamily="2" charset="2"/>
              <a:buChar char="§"/>
              <a:defRPr/>
            </a:pPr>
            <a:r>
              <a:rPr lang="en-US" altLang="fr-FR" sz="2000">
                <a:solidFill>
                  <a:schemeClr val="tx1"/>
                </a:solidFill>
                <a:ea typeface="MS PGothic" pitchFamily="34" charset="-128"/>
                <a:sym typeface="Lato" panose="020F0502020204030203" pitchFamily="34" charset="0"/>
              </a:rPr>
              <a:t>International Conference on Promoting a Sustainable Global Blue Economy (Nairobi)</a:t>
            </a:r>
          </a:p>
          <a:p>
            <a:pPr marL="382587" lvl="0">
              <a:buFont typeface="Wingdings" panose="05000000000000000000" pitchFamily="2" charset="2"/>
              <a:buChar char="§"/>
              <a:defRPr/>
            </a:pPr>
            <a:r>
              <a:rPr lang="en-US" altLang="fr-FR" sz="2000">
                <a:solidFill>
                  <a:schemeClr val="tx1"/>
                </a:solidFill>
                <a:ea typeface="MS PGothic" pitchFamily="34" charset="-128"/>
                <a:sym typeface="Lato" panose="020F0502020204030203" pitchFamily="34" charset="0"/>
              </a:rPr>
              <a:t>First edition of IATF organized by AfreximBank (Cairo) and organized side event on RVCs</a:t>
            </a:r>
          </a:p>
          <a:p>
            <a:pPr marL="382587" lvl="0">
              <a:buFont typeface="Wingdings" panose="05000000000000000000" pitchFamily="2" charset="2"/>
              <a:buChar char="§"/>
              <a:defRPr/>
            </a:pPr>
            <a:r>
              <a:rPr lang="en-US" altLang="fr-FR" sz="2000">
                <a:solidFill>
                  <a:schemeClr val="tx1"/>
                </a:solidFill>
                <a:ea typeface="MS PGothic" pitchFamily="34" charset="-128"/>
                <a:sym typeface="Lato" panose="020F0502020204030203" pitchFamily="34" charset="0"/>
              </a:rPr>
              <a:t>African Forum on the Ratification and Implementation of the AfCFTA (Lagos)</a:t>
            </a:r>
          </a:p>
          <a:p>
            <a:pPr marL="382587" lvl="0">
              <a:buFont typeface="Wingdings" panose="05000000000000000000" pitchFamily="2" charset="2"/>
              <a:buChar char="§"/>
              <a:defRPr/>
            </a:pPr>
            <a:r>
              <a:rPr lang="en-US" altLang="fr-FR" sz="2000">
                <a:solidFill>
                  <a:schemeClr val="tx1"/>
                </a:solidFill>
                <a:ea typeface="MS PGothic" pitchFamily="34" charset="-128"/>
                <a:sym typeface="Lato" panose="020F0502020204030203" pitchFamily="34" charset="0"/>
              </a:rPr>
              <a:t>Experts' Meeting on Strengthening the Regional Coordination Mechanism (RCM) and Improving Monitoring and Evaluation  in Support of the AU and NEPAD (Nairobi)</a:t>
            </a:r>
          </a:p>
          <a:p>
            <a:pPr marL="382587">
              <a:buFont typeface="Wingdings" panose="05000000000000000000" pitchFamily="2" charset="2"/>
              <a:buChar char="§"/>
              <a:defRPr/>
            </a:pPr>
            <a:r>
              <a:rPr lang="en-US" altLang="fr-FR" sz="2000">
                <a:solidFill>
                  <a:schemeClr val="tx1"/>
                </a:solidFill>
                <a:ea typeface="MS PGothic" pitchFamily="34" charset="-128"/>
                <a:sym typeface="Lato" panose="020F0502020204030203" pitchFamily="34" charset="0"/>
              </a:rPr>
              <a:t>20th session of the RCM-Africa to improve working relations between the RCM-Africa and the United Nations Regional Group for Sustainable Development</a:t>
            </a:r>
          </a:p>
          <a:p>
            <a:pPr marL="39687" indent="0">
              <a:buNone/>
              <a:defRPr/>
            </a:pPr>
            <a:endParaRPr lang="en-US" altLang="fr-FR" sz="2000">
              <a:solidFill>
                <a:schemeClr val="tx1"/>
              </a:solidFill>
              <a:ea typeface="MS PGothic" pitchFamily="34" charset="-128"/>
              <a:sym typeface="Lato" panose="020F0502020204030203" pitchFamily="34" charset="0"/>
            </a:endParaRPr>
          </a:p>
          <a:p>
            <a:pPr marL="382587" lvl="0">
              <a:buFont typeface="Wingdings" panose="05000000000000000000" pitchFamily="2" charset="2"/>
              <a:buChar char="§"/>
              <a:defRPr/>
            </a:pPr>
            <a:endParaRPr lang="en-US" altLang="fr-FR" sz="2000">
              <a:solidFill>
                <a:schemeClr val="tx1"/>
              </a:solidFill>
              <a:ea typeface="MS PGothic" pitchFamily="34" charset="-128"/>
              <a:sym typeface="Lato" panose="020F0502020204030203" pitchFamily="34" charset="0"/>
            </a:endParaRPr>
          </a:p>
          <a:p>
            <a:endParaRPr lang="en-US" sz="2000"/>
          </a:p>
        </p:txBody>
      </p:sp>
      <p:sp>
        <p:nvSpPr>
          <p:cNvPr id="3" name="Text Placeholder 2">
            <a:extLst>
              <a:ext uri="{FF2B5EF4-FFF2-40B4-BE49-F238E27FC236}">
                <a16:creationId xmlns:a16="http://schemas.microsoft.com/office/drawing/2014/main" id="{E93670A0-BD26-47BD-B4B4-DCDF9A3C6942}"/>
              </a:ext>
            </a:extLst>
          </p:cNvPr>
          <p:cNvSpPr>
            <a:spLocks noGrp="1"/>
          </p:cNvSpPr>
          <p:nvPr>
            <p:ph type="body" sz="quarter" idx="10"/>
          </p:nvPr>
        </p:nvSpPr>
        <p:spPr/>
        <p:txBody>
          <a:bodyPr/>
          <a:lstStyle/>
          <a:p>
            <a:r>
              <a:rPr lang="fr-FR" altLang="fr-FR">
                <a:latin typeface="Calibri"/>
                <a:cs typeface="Arial" charset="0"/>
              </a:rPr>
              <a:t>Special initiatives</a:t>
            </a:r>
          </a:p>
        </p:txBody>
      </p:sp>
    </p:spTree>
    <p:extLst>
      <p:ext uri="{BB962C8B-B14F-4D97-AF65-F5344CB8AC3E}">
        <p14:creationId xmlns:p14="http://schemas.microsoft.com/office/powerpoint/2010/main" val="10747144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2235A2C-082C-4C2E-B724-AA23157C7CE6}"/>
              </a:ext>
            </a:extLst>
          </p:cNvPr>
          <p:cNvSpPr>
            <a:spLocks noGrp="1"/>
          </p:cNvSpPr>
          <p:nvPr>
            <p:ph idx="1"/>
          </p:nvPr>
        </p:nvSpPr>
        <p:spPr>
          <a:xfrm>
            <a:off x="457200" y="1371601"/>
            <a:ext cx="8500268" cy="4495799"/>
          </a:xfrm>
        </p:spPr>
        <p:txBody>
          <a:bodyPr>
            <a:noAutofit/>
          </a:bodyPr>
          <a:lstStyle/>
          <a:p>
            <a:pPr marL="39687" lvl="0" indent="0">
              <a:buNone/>
              <a:defRPr/>
            </a:pPr>
            <a:r>
              <a:rPr lang="en-US" altLang="fr-FR" sz="2000">
                <a:ea typeface="MS PGothic" pitchFamily="34" charset="-128"/>
                <a:sym typeface="Lato" panose="020F0502020204030203" pitchFamily="34" charset="0"/>
              </a:rPr>
              <a:t>UN Global Level</a:t>
            </a:r>
          </a:p>
          <a:p>
            <a:pPr marL="382587" lvl="0">
              <a:buFont typeface="Wingdings" panose="05000000000000000000" pitchFamily="2" charset="2"/>
              <a:buChar char="§"/>
              <a:defRPr/>
            </a:pPr>
            <a:r>
              <a:rPr lang="en-US" altLang="fr-FR" sz="2000">
                <a:solidFill>
                  <a:schemeClr val="tx1"/>
                </a:solidFill>
                <a:ea typeface="MS PGothic" pitchFamily="34" charset="-128"/>
                <a:sym typeface="Lato" panose="020F0502020204030203" pitchFamily="34" charset="0"/>
              </a:rPr>
              <a:t>Africities conference organized by the United Cities and Local Governments (UCLG) contribution to the organization of 2 regional events (on the harmonized framework for the implementation of a new urbanization agenda, and urbanization and national development planning) (dec 2018)</a:t>
            </a:r>
          </a:p>
          <a:p>
            <a:pPr marL="382587" lvl="0">
              <a:buFont typeface="Wingdings" panose="05000000000000000000" pitchFamily="2" charset="2"/>
              <a:buChar char="§"/>
              <a:defRPr/>
            </a:pPr>
            <a:r>
              <a:rPr lang="en-US" altLang="fr-FR" sz="2000">
                <a:solidFill>
                  <a:schemeClr val="tx1"/>
                </a:solidFill>
                <a:ea typeface="MS PGothic" pitchFamily="34" charset="-128"/>
                <a:sym typeface="Lato" panose="020F0502020204030203" pitchFamily="34" charset="0"/>
              </a:rPr>
              <a:t>High-level conference organized for the adoption of the Global Compact on Safe, Orderly and Regular Migration (Marrakech, dec 2018)</a:t>
            </a:r>
          </a:p>
          <a:p>
            <a:pPr marL="382587" lvl="0">
              <a:buFont typeface="Wingdings" panose="05000000000000000000" pitchFamily="2" charset="2"/>
              <a:buChar char="§"/>
              <a:defRPr/>
            </a:pPr>
            <a:r>
              <a:rPr lang="en-US" altLang="fr-FR" sz="2000">
                <a:solidFill>
                  <a:schemeClr val="tx1"/>
                </a:solidFill>
                <a:ea typeface="MS PGothic" pitchFamily="34" charset="-128"/>
                <a:sym typeface="Lato" panose="020F0502020204030203" pitchFamily="34" charset="0"/>
              </a:rPr>
              <a:t>High Level Public Forum and participate in VNR presentations by Algeria, Mauritania and Tunisia (July 2019)</a:t>
            </a:r>
          </a:p>
          <a:p>
            <a:pPr marL="382587">
              <a:buFont typeface="Wingdings" panose="05000000000000000000" pitchFamily="2" charset="2"/>
              <a:buChar char="§"/>
              <a:defRPr/>
            </a:pPr>
            <a:r>
              <a:rPr lang="en-US" altLang="fr-FR" sz="2000">
                <a:solidFill>
                  <a:schemeClr val="tx1"/>
                </a:solidFill>
                <a:ea typeface="MS PGothic" pitchFamily="34" charset="-128"/>
                <a:sym typeface="Lato" panose="020F0502020204030203" pitchFamily="34" charset="0"/>
              </a:rPr>
              <a:t>Climate Summit during UN GA and Joint event with FAO, AfDB and the Government of Morocco on food security (Sept 2019)</a:t>
            </a:r>
          </a:p>
          <a:p>
            <a:pPr marL="39687" lvl="0" indent="0">
              <a:buNone/>
              <a:defRPr/>
            </a:pPr>
            <a:endParaRPr lang="en-US" altLang="fr-FR" sz="2000">
              <a:solidFill>
                <a:schemeClr val="tx1"/>
              </a:solidFill>
              <a:ea typeface="MS PGothic" pitchFamily="34" charset="-128"/>
              <a:sym typeface="Lato" panose="020F0502020204030203" pitchFamily="34" charset="0"/>
            </a:endParaRPr>
          </a:p>
          <a:p>
            <a:endParaRPr lang="en-US" sz="2000"/>
          </a:p>
        </p:txBody>
      </p:sp>
      <p:sp>
        <p:nvSpPr>
          <p:cNvPr id="3" name="Text Placeholder 2">
            <a:extLst>
              <a:ext uri="{FF2B5EF4-FFF2-40B4-BE49-F238E27FC236}">
                <a16:creationId xmlns:a16="http://schemas.microsoft.com/office/drawing/2014/main" id="{E06AFBDC-8AB3-4625-BBC9-103601BDF2B3}"/>
              </a:ext>
            </a:extLst>
          </p:cNvPr>
          <p:cNvSpPr>
            <a:spLocks noGrp="1"/>
          </p:cNvSpPr>
          <p:nvPr>
            <p:ph type="body" sz="quarter" idx="10"/>
          </p:nvPr>
        </p:nvSpPr>
        <p:spPr/>
        <p:txBody>
          <a:bodyPr/>
          <a:lstStyle/>
          <a:p>
            <a:r>
              <a:rPr lang="fr-FR" altLang="fr-FR">
                <a:latin typeface="Calibri"/>
                <a:cs typeface="Arial" charset="0"/>
              </a:rPr>
              <a:t>Special initiatives</a:t>
            </a:r>
          </a:p>
          <a:p>
            <a:endParaRPr lang="en-US"/>
          </a:p>
        </p:txBody>
      </p:sp>
    </p:spTree>
    <p:extLst>
      <p:ext uri="{BB962C8B-B14F-4D97-AF65-F5344CB8AC3E}">
        <p14:creationId xmlns:p14="http://schemas.microsoft.com/office/powerpoint/2010/main" val="5779903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AADE867-025E-454A-9BDC-46247F4A0B0F}"/>
              </a:ext>
            </a:extLst>
          </p:cNvPr>
          <p:cNvSpPr>
            <a:spLocks noGrp="1"/>
          </p:cNvSpPr>
          <p:nvPr>
            <p:ph idx="1"/>
          </p:nvPr>
        </p:nvSpPr>
        <p:spPr>
          <a:xfrm>
            <a:off x="381000" y="1295400"/>
            <a:ext cx="8229600" cy="4525963"/>
          </a:xfrm>
        </p:spPr>
        <p:txBody>
          <a:bodyPr>
            <a:noAutofit/>
          </a:bodyPr>
          <a:lstStyle/>
          <a:p>
            <a:pPr marL="39687" lvl="0" indent="0">
              <a:buNone/>
              <a:defRPr/>
            </a:pPr>
            <a:r>
              <a:rPr lang="en-US" altLang="fr-FR" sz="2000">
                <a:ea typeface="MS PGothic" pitchFamily="34" charset="-128"/>
                <a:sym typeface="Lato" panose="020F0502020204030203" pitchFamily="34" charset="0"/>
              </a:rPr>
              <a:t>At Regional level</a:t>
            </a:r>
          </a:p>
          <a:p>
            <a:pPr marL="382587" lvl="0">
              <a:buFont typeface="Wingdings" panose="05000000000000000000" pitchFamily="2" charset="2"/>
              <a:buChar char="§"/>
              <a:defRPr/>
            </a:pPr>
            <a:r>
              <a:rPr lang="en-US" altLang="fr-FR" sz="2000">
                <a:solidFill>
                  <a:schemeClr val="tx1"/>
                </a:solidFill>
                <a:ea typeface="MS PGothic" pitchFamily="34" charset="-128"/>
                <a:sym typeface="Lato" panose="020F0502020204030203" pitchFamily="34" charset="0"/>
              </a:rPr>
              <a:t>Participation to the 18</a:t>
            </a:r>
            <a:r>
              <a:rPr lang="en-US" altLang="fr-FR" sz="2000" baseline="30000">
                <a:solidFill>
                  <a:schemeClr val="tx1"/>
                </a:solidFill>
                <a:ea typeface="MS PGothic" pitchFamily="34" charset="-128"/>
                <a:sym typeface="Lato" panose="020F0502020204030203" pitchFamily="34" charset="0"/>
              </a:rPr>
              <a:t>th</a:t>
            </a:r>
            <a:r>
              <a:rPr lang="en-US" altLang="fr-FR" sz="2000">
                <a:solidFill>
                  <a:schemeClr val="tx1"/>
                </a:solidFill>
                <a:ea typeface="MS PGothic" pitchFamily="34" charset="-128"/>
                <a:sym typeface="Lato" panose="020F0502020204030203" pitchFamily="34" charset="0"/>
              </a:rPr>
              <a:t> Mediterranean Conference on Sustainable Development organized by UNEP-MAP (Mediterranean Action Plan) (Budva)</a:t>
            </a:r>
          </a:p>
          <a:p>
            <a:pPr marL="382587" lvl="0">
              <a:buFont typeface="Wingdings" panose="05000000000000000000" pitchFamily="2" charset="2"/>
              <a:buChar char="§"/>
              <a:defRPr/>
            </a:pPr>
            <a:r>
              <a:rPr lang="en-US" altLang="fr-FR" sz="2000">
                <a:solidFill>
                  <a:schemeClr val="tx1"/>
                </a:solidFill>
                <a:ea typeface="MS PGothic" pitchFamily="34" charset="-128"/>
                <a:sym typeface="Lato" panose="020F0502020204030203" pitchFamily="34" charset="0"/>
              </a:rPr>
              <a:t>20</a:t>
            </a:r>
            <a:r>
              <a:rPr lang="en-US" altLang="fr-FR" sz="2000" baseline="30000">
                <a:solidFill>
                  <a:schemeClr val="tx1"/>
                </a:solidFill>
                <a:ea typeface="MS PGothic" pitchFamily="34" charset="-128"/>
                <a:sym typeface="Lato" panose="020F0502020204030203" pitchFamily="34" charset="0"/>
              </a:rPr>
              <a:t>th</a:t>
            </a:r>
            <a:r>
              <a:rPr lang="en-US" altLang="fr-FR" sz="2000">
                <a:solidFill>
                  <a:schemeClr val="tx1"/>
                </a:solidFill>
                <a:ea typeface="MS PGothic" pitchFamily="34" charset="-128"/>
                <a:sym typeface="Lato" panose="020F0502020204030203" pitchFamily="34" charset="0"/>
              </a:rPr>
              <a:t> meeting of the Association of European Senates in which representatives of the Senates of seven African countries (Algeria, Cameroon, Côte d'Ivoire, Gabon, Kenya, Morocco and the DRC) participated (Paris)</a:t>
            </a:r>
          </a:p>
          <a:p>
            <a:pPr marL="382587" lvl="0">
              <a:buFont typeface="Wingdings" panose="05000000000000000000" pitchFamily="2" charset="2"/>
              <a:buChar char="§"/>
              <a:defRPr/>
            </a:pPr>
            <a:r>
              <a:rPr lang="en-US" altLang="fr-FR" sz="2000">
                <a:solidFill>
                  <a:schemeClr val="tx1"/>
                </a:solidFill>
                <a:ea typeface="MS PGothic" pitchFamily="34" charset="-128"/>
                <a:sym typeface="Lato" panose="020F0502020204030203" pitchFamily="34" charset="0"/>
              </a:rPr>
              <a:t>Participation in the meetings of Mediterranean Parliamentarians on the theme of impact investment and role of Parliaments (Milan)</a:t>
            </a:r>
          </a:p>
          <a:p>
            <a:pPr marL="382587" lvl="0">
              <a:buFont typeface="Wingdings" panose="05000000000000000000" pitchFamily="2" charset="2"/>
              <a:buChar char="§"/>
              <a:defRPr/>
            </a:pPr>
            <a:r>
              <a:rPr lang="en-US" altLang="fr-FR" sz="2000">
                <a:solidFill>
                  <a:schemeClr val="tx1"/>
                </a:solidFill>
                <a:ea typeface="MS PGothic" pitchFamily="34" charset="-128"/>
                <a:sym typeface="Lato" panose="020F0502020204030203" pitchFamily="34" charset="0"/>
              </a:rPr>
              <a:t>Workshop organized by Brookings Institute on the promotion of non smokestacks industries as a basis of new development model for Africa (Nairobi)</a:t>
            </a:r>
          </a:p>
          <a:p>
            <a:endParaRPr lang="en-US" sz="2000"/>
          </a:p>
        </p:txBody>
      </p:sp>
      <p:sp>
        <p:nvSpPr>
          <p:cNvPr id="3" name="Text Placeholder 2">
            <a:extLst>
              <a:ext uri="{FF2B5EF4-FFF2-40B4-BE49-F238E27FC236}">
                <a16:creationId xmlns:a16="http://schemas.microsoft.com/office/drawing/2014/main" id="{6D3E4FE7-F4B5-46D1-B6A8-96574635B07A}"/>
              </a:ext>
            </a:extLst>
          </p:cNvPr>
          <p:cNvSpPr>
            <a:spLocks noGrp="1"/>
          </p:cNvSpPr>
          <p:nvPr>
            <p:ph type="body" sz="quarter" idx="10"/>
          </p:nvPr>
        </p:nvSpPr>
        <p:spPr/>
        <p:txBody>
          <a:bodyPr/>
          <a:lstStyle/>
          <a:p>
            <a:r>
              <a:rPr lang="fr-FR" altLang="fr-FR">
                <a:latin typeface="Calibri"/>
                <a:cs typeface="Arial" charset="0"/>
              </a:rPr>
              <a:t>Special initiatives…</a:t>
            </a:r>
          </a:p>
        </p:txBody>
      </p:sp>
    </p:spTree>
    <p:extLst>
      <p:ext uri="{BB962C8B-B14F-4D97-AF65-F5344CB8AC3E}">
        <p14:creationId xmlns:p14="http://schemas.microsoft.com/office/powerpoint/2010/main" val="12076047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E880A09-7FB3-4646-B54D-92DC8454EE75}"/>
              </a:ext>
            </a:extLst>
          </p:cNvPr>
          <p:cNvSpPr>
            <a:spLocks noGrp="1"/>
          </p:cNvSpPr>
          <p:nvPr>
            <p:ph idx="1"/>
          </p:nvPr>
        </p:nvSpPr>
        <p:spPr>
          <a:xfrm>
            <a:off x="338932" y="1570037"/>
            <a:ext cx="8500268" cy="4068763"/>
          </a:xfrm>
        </p:spPr>
        <p:txBody>
          <a:bodyPr>
            <a:normAutofit/>
          </a:bodyPr>
          <a:lstStyle/>
          <a:p>
            <a:pPr marL="382587" lvl="0">
              <a:buFont typeface="Wingdings" panose="05000000000000000000" pitchFamily="2" charset="2"/>
              <a:buChar char="§"/>
              <a:defRPr/>
            </a:pPr>
            <a:r>
              <a:rPr lang="en-US" altLang="fr-FR" sz="2000">
                <a:solidFill>
                  <a:schemeClr val="tx1"/>
                </a:solidFill>
                <a:ea typeface="MS PGothic" pitchFamily="34" charset="-128"/>
                <a:sym typeface="Lato" panose="020F0502020204030203" pitchFamily="34" charset="0"/>
              </a:rPr>
              <a:t>Partnership established with the Economic, Social and Environmental Council of Morocco (CESE) in the field of employment</a:t>
            </a:r>
          </a:p>
          <a:p>
            <a:pPr marL="382587" lvl="0">
              <a:buFont typeface="Wingdings" panose="05000000000000000000" pitchFamily="2" charset="2"/>
              <a:buChar char="§"/>
              <a:defRPr/>
            </a:pPr>
            <a:r>
              <a:rPr lang="en-US" altLang="fr-FR" sz="2000">
                <a:solidFill>
                  <a:schemeClr val="tx1"/>
                </a:solidFill>
                <a:ea typeface="MS PGothic" pitchFamily="34" charset="-128"/>
                <a:sym typeface="Lato" panose="020F0502020204030203" pitchFamily="34" charset="0"/>
              </a:rPr>
              <a:t>MoU with the High Commissioner for Planning (HCP) Morocco: framework for cooperation between HCP and the ECA NA to establish a sustained working relationship and encourage sharing of knowledge and information between the two institutions</a:t>
            </a:r>
          </a:p>
          <a:p>
            <a:pPr marL="382587" lvl="0">
              <a:buFont typeface="Wingdings" panose="05000000000000000000" pitchFamily="2" charset="2"/>
              <a:buChar char="§"/>
              <a:defRPr/>
            </a:pPr>
            <a:r>
              <a:rPr lang="en-US" altLang="fr-FR" sz="2000">
                <a:solidFill>
                  <a:schemeClr val="tx1"/>
                </a:solidFill>
                <a:ea typeface="MS PGothic" pitchFamily="34" charset="-128"/>
                <a:sym typeface="Lato" panose="020F0502020204030203" pitchFamily="34" charset="0"/>
              </a:rPr>
              <a:t>Partnership agreement with the Maghreb Bank for Investment and Trade (BMICE) for the exchange of information, data and expertise</a:t>
            </a:r>
          </a:p>
          <a:p>
            <a:pPr marL="382587">
              <a:buFont typeface="Wingdings" panose="05000000000000000000" pitchFamily="2" charset="2"/>
              <a:buChar char="§"/>
              <a:defRPr/>
            </a:pPr>
            <a:r>
              <a:rPr lang="en-US" altLang="fr-FR" sz="2000">
                <a:solidFill>
                  <a:schemeClr val="tx1"/>
                </a:solidFill>
                <a:ea typeface="MS PGothic" pitchFamily="34" charset="-128"/>
                <a:sym typeface="Lato" panose="020F0502020204030203" pitchFamily="34" charset="0"/>
              </a:rPr>
              <a:t>Partnership with ITFC to enhance cooperation on regional integration between Arab and African countries members of the Organization of the Islamic Conference</a:t>
            </a:r>
          </a:p>
          <a:p>
            <a:endParaRPr lang="en-US" sz="2000"/>
          </a:p>
        </p:txBody>
      </p:sp>
      <p:sp>
        <p:nvSpPr>
          <p:cNvPr id="3" name="Text Placeholder 2">
            <a:extLst>
              <a:ext uri="{FF2B5EF4-FFF2-40B4-BE49-F238E27FC236}">
                <a16:creationId xmlns:a16="http://schemas.microsoft.com/office/drawing/2014/main" id="{9A63193C-261E-40D9-8A9A-8EE7D98258E7}"/>
              </a:ext>
            </a:extLst>
          </p:cNvPr>
          <p:cNvSpPr>
            <a:spLocks noGrp="1"/>
          </p:cNvSpPr>
          <p:nvPr>
            <p:ph type="body" sz="quarter" idx="10"/>
          </p:nvPr>
        </p:nvSpPr>
        <p:spPr/>
        <p:txBody>
          <a:bodyPr/>
          <a:lstStyle/>
          <a:p>
            <a:r>
              <a:rPr lang="en-US"/>
              <a:t>Partnerships</a:t>
            </a:r>
          </a:p>
        </p:txBody>
      </p:sp>
    </p:spTree>
    <p:extLst>
      <p:ext uri="{BB962C8B-B14F-4D97-AF65-F5344CB8AC3E}">
        <p14:creationId xmlns:p14="http://schemas.microsoft.com/office/powerpoint/2010/main" val="8349687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C2D6991-7524-4395-BD07-4D0CCA4053EF}"/>
              </a:ext>
            </a:extLst>
          </p:cNvPr>
          <p:cNvSpPr>
            <a:spLocks noGrp="1"/>
          </p:cNvSpPr>
          <p:nvPr>
            <p:ph idx="1"/>
          </p:nvPr>
        </p:nvSpPr>
        <p:spPr>
          <a:xfrm>
            <a:off x="457200" y="1295400"/>
            <a:ext cx="8229600" cy="4525963"/>
          </a:xfrm>
        </p:spPr>
        <p:txBody>
          <a:bodyPr>
            <a:noAutofit/>
          </a:bodyPr>
          <a:lstStyle/>
          <a:p>
            <a:pPr marL="382587">
              <a:buFont typeface="Wingdings" panose="05000000000000000000" pitchFamily="2" charset="2"/>
              <a:buChar char="§"/>
              <a:defRPr/>
            </a:pPr>
            <a:r>
              <a:rPr lang="en-US" altLang="fr-FR" sz="2000">
                <a:solidFill>
                  <a:schemeClr val="tx1"/>
                </a:solidFill>
                <a:ea typeface="MS PGothic" pitchFamily="34" charset="-128"/>
                <a:sym typeface="Lato" panose="020F0502020204030203" pitchFamily="34" charset="0"/>
              </a:rPr>
              <a:t>Partnerships with the United Nations system and other development partners:</a:t>
            </a:r>
          </a:p>
          <a:p>
            <a:pPr marL="939799" lvl="1" indent="-342900">
              <a:buFont typeface="Arial" panose="020B0604020202020204" pitchFamily="34" charset="0"/>
              <a:buChar char="•"/>
              <a:defRPr/>
            </a:pPr>
            <a:r>
              <a:rPr lang="en-US" altLang="fr-FR" sz="2000">
                <a:solidFill>
                  <a:schemeClr val="tx1"/>
                </a:solidFill>
                <a:ea typeface="MS PGothic" pitchFamily="34" charset="-128"/>
                <a:sym typeface="Lato" panose="020F0502020204030203" pitchFamily="34" charset="0"/>
              </a:rPr>
              <a:t>UNCT group retreats in Morocco and Tunisia</a:t>
            </a:r>
          </a:p>
          <a:p>
            <a:pPr marL="939799" lvl="1" indent="-342900">
              <a:buFont typeface="Arial" panose="020B0604020202020204" pitchFamily="34" charset="0"/>
              <a:buChar char="•"/>
              <a:defRPr/>
            </a:pPr>
            <a:r>
              <a:rPr lang="en-US" altLang="fr-FR" sz="2000">
                <a:solidFill>
                  <a:schemeClr val="tx1"/>
                </a:solidFill>
                <a:ea typeface="MS PGothic" pitchFamily="34" charset="-128"/>
                <a:sym typeface="Lato" panose="020F0502020204030203" pitchFamily="34" charset="0"/>
              </a:rPr>
              <a:t>UNCT meetings for information sharing between UN agencies and to present ECA's activities at the regional level and discuss potential synergies with national projects</a:t>
            </a:r>
          </a:p>
          <a:p>
            <a:pPr marL="939799" lvl="1" indent="-342900">
              <a:buFont typeface="Arial" panose="020B0604020202020204" pitchFamily="34" charset="0"/>
              <a:buChar char="•"/>
              <a:defRPr/>
            </a:pPr>
            <a:r>
              <a:rPr lang="en-US" altLang="fr-FR" sz="2000">
                <a:solidFill>
                  <a:schemeClr val="tx1"/>
                </a:solidFill>
                <a:ea typeface="MS PGothic" pitchFamily="34" charset="-128"/>
                <a:sym typeface="Lato" panose="020F0502020204030203" pitchFamily="34" charset="0"/>
              </a:rPr>
              <a:t>UNCT Morocco: a proposal on the design of a new development model,</a:t>
            </a:r>
          </a:p>
          <a:p>
            <a:pPr marL="939799" lvl="1" indent="-342900">
              <a:buFont typeface="Arial" panose="020B0604020202020204" pitchFamily="34" charset="0"/>
              <a:buChar char="•"/>
              <a:defRPr/>
            </a:pPr>
            <a:r>
              <a:rPr lang="en-US" altLang="fr-FR" sz="2000">
                <a:solidFill>
                  <a:schemeClr val="tx1"/>
                </a:solidFill>
                <a:ea typeface="MS PGothic" pitchFamily="34" charset="-128"/>
                <a:sym typeface="Lato" panose="020F0502020204030203" pitchFamily="34" charset="0"/>
              </a:rPr>
              <a:t>UNCT Algeria: contribute to discussions on macroeconomic fundamentals and solutions to stimulate growth,</a:t>
            </a:r>
          </a:p>
          <a:p>
            <a:pPr marL="939799" lvl="1" indent="-342900">
              <a:buFont typeface="Arial" panose="020B0604020202020204" pitchFamily="34" charset="0"/>
              <a:buChar char="•"/>
              <a:defRPr/>
            </a:pPr>
            <a:r>
              <a:rPr lang="en-US" altLang="fr-FR" sz="2000">
                <a:solidFill>
                  <a:schemeClr val="tx1"/>
                </a:solidFill>
                <a:ea typeface="MS PGothic" pitchFamily="34" charset="-128"/>
                <a:sym typeface="Lato" panose="020F0502020204030203" pitchFamily="34" charset="0"/>
              </a:rPr>
              <a:t>UNCT Mauritania: to present the economic and social situation of the country</a:t>
            </a:r>
            <a:r>
              <a:rPr lang="en-US" altLang="fr-FR" sz="2000">
                <a:ea typeface="MS PGothic" pitchFamily="34" charset="-128"/>
                <a:sym typeface="Lato" panose="020F0502020204030203" pitchFamily="34" charset="0"/>
              </a:rPr>
              <a:t>;</a:t>
            </a:r>
            <a:endParaRPr lang="en-US" altLang="fr-FR" sz="2000">
              <a:solidFill>
                <a:schemeClr val="tx1"/>
              </a:solidFill>
              <a:ea typeface="MS PGothic" pitchFamily="34" charset="-128"/>
              <a:sym typeface="Lato" panose="020F0502020204030203" pitchFamily="34" charset="0"/>
            </a:endParaRPr>
          </a:p>
          <a:p>
            <a:pPr marL="939799" lvl="1" indent="-342900">
              <a:buFont typeface="Arial" panose="020B0604020202020204" pitchFamily="34" charset="0"/>
              <a:buChar char="•"/>
              <a:defRPr/>
            </a:pPr>
            <a:r>
              <a:rPr lang="en-US" altLang="fr-FR" sz="2000">
                <a:solidFill>
                  <a:schemeClr val="tx1"/>
                </a:solidFill>
                <a:ea typeface="MS PGothic" pitchFamily="34" charset="-128"/>
                <a:sym typeface="Lato" panose="020F0502020204030203" pitchFamily="34" charset="0"/>
              </a:rPr>
              <a:t>UNCT Tunisia to contribute to the formulation of the CCA</a:t>
            </a:r>
            <a:endParaRPr lang="en-US" sz="2000"/>
          </a:p>
        </p:txBody>
      </p:sp>
      <p:sp>
        <p:nvSpPr>
          <p:cNvPr id="3" name="Text Placeholder 2">
            <a:extLst>
              <a:ext uri="{FF2B5EF4-FFF2-40B4-BE49-F238E27FC236}">
                <a16:creationId xmlns:a16="http://schemas.microsoft.com/office/drawing/2014/main" id="{28E71E75-7B0F-4C5D-A552-F4C4BBBDA8BF}"/>
              </a:ext>
            </a:extLst>
          </p:cNvPr>
          <p:cNvSpPr>
            <a:spLocks noGrp="1"/>
          </p:cNvSpPr>
          <p:nvPr>
            <p:ph type="body" sz="quarter" idx="10"/>
          </p:nvPr>
        </p:nvSpPr>
        <p:spPr/>
        <p:txBody>
          <a:bodyPr/>
          <a:lstStyle/>
          <a:p>
            <a:r>
              <a:rPr lang="en-US"/>
              <a:t>Partnerships</a:t>
            </a:r>
          </a:p>
        </p:txBody>
      </p:sp>
    </p:spTree>
    <p:extLst>
      <p:ext uri="{BB962C8B-B14F-4D97-AF65-F5344CB8AC3E}">
        <p14:creationId xmlns:p14="http://schemas.microsoft.com/office/powerpoint/2010/main" val="30024623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AutoShape 3">
            <a:extLst>
              <a:ext uri="{FF2B5EF4-FFF2-40B4-BE49-F238E27FC236}">
                <a16:creationId xmlns:a16="http://schemas.microsoft.com/office/drawing/2014/main" id="{424555C1-9E6E-4AD4-80CC-F05C1CBD442B}"/>
              </a:ext>
            </a:extLst>
          </p:cNvPr>
          <p:cNvSpPr>
            <a:spLocks/>
          </p:cNvSpPr>
          <p:nvPr/>
        </p:nvSpPr>
        <p:spPr bwMode="auto">
          <a:xfrm>
            <a:off x="0" y="1841500"/>
            <a:ext cx="9144000" cy="3429000"/>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2940" y="0"/>
                </a:moveTo>
                <a:lnTo>
                  <a:pt x="0" y="0"/>
                </a:lnTo>
                <a:lnTo>
                  <a:pt x="0" y="19440"/>
                </a:lnTo>
                <a:lnTo>
                  <a:pt x="7818" y="19440"/>
                </a:lnTo>
                <a:lnTo>
                  <a:pt x="7830" y="19517"/>
                </a:lnTo>
                <a:lnTo>
                  <a:pt x="7830" y="19602"/>
                </a:lnTo>
                <a:lnTo>
                  <a:pt x="7838" y="19899"/>
                </a:lnTo>
                <a:lnTo>
                  <a:pt x="7861" y="20182"/>
                </a:lnTo>
                <a:lnTo>
                  <a:pt x="7898" y="20448"/>
                </a:lnTo>
                <a:lnTo>
                  <a:pt x="7948" y="20693"/>
                </a:lnTo>
                <a:lnTo>
                  <a:pt x="8010" y="20916"/>
                </a:lnTo>
                <a:lnTo>
                  <a:pt x="8082" y="21113"/>
                </a:lnTo>
                <a:lnTo>
                  <a:pt x="8165" y="21280"/>
                </a:lnTo>
                <a:lnTo>
                  <a:pt x="8256" y="21416"/>
                </a:lnTo>
                <a:lnTo>
                  <a:pt x="8355" y="21516"/>
                </a:lnTo>
                <a:lnTo>
                  <a:pt x="8461" y="21579"/>
                </a:lnTo>
                <a:lnTo>
                  <a:pt x="8572" y="21600"/>
                </a:lnTo>
                <a:lnTo>
                  <a:pt x="21600" y="21600"/>
                </a:lnTo>
                <a:lnTo>
                  <a:pt x="21600" y="2320"/>
                </a:lnTo>
                <a:lnTo>
                  <a:pt x="13687" y="2320"/>
                </a:lnTo>
                <a:lnTo>
                  <a:pt x="13688" y="2252"/>
                </a:lnTo>
                <a:lnTo>
                  <a:pt x="13685" y="2173"/>
                </a:lnTo>
                <a:lnTo>
                  <a:pt x="13682" y="2091"/>
                </a:lnTo>
                <a:lnTo>
                  <a:pt x="13680" y="2016"/>
                </a:lnTo>
                <a:lnTo>
                  <a:pt x="13680" y="1975"/>
                </a:lnTo>
                <a:lnTo>
                  <a:pt x="13672" y="1679"/>
                </a:lnTo>
                <a:lnTo>
                  <a:pt x="13649" y="1397"/>
                </a:lnTo>
                <a:lnTo>
                  <a:pt x="13613" y="1134"/>
                </a:lnTo>
                <a:lnTo>
                  <a:pt x="13563" y="891"/>
                </a:lnTo>
                <a:lnTo>
                  <a:pt x="13501" y="671"/>
                </a:lnTo>
                <a:lnTo>
                  <a:pt x="13429" y="477"/>
                </a:lnTo>
                <a:lnTo>
                  <a:pt x="13347" y="313"/>
                </a:lnTo>
                <a:lnTo>
                  <a:pt x="13255" y="180"/>
                </a:lnTo>
                <a:lnTo>
                  <a:pt x="13157" y="82"/>
                </a:lnTo>
                <a:lnTo>
                  <a:pt x="13051" y="21"/>
                </a:lnTo>
                <a:lnTo>
                  <a:pt x="12940" y="0"/>
                </a:lnTo>
                <a:close/>
              </a:path>
            </a:pathLst>
          </a:custGeom>
          <a:solidFill>
            <a:srgbClr val="3C92CF"/>
          </a:solidFill>
          <a:ln>
            <a:noFill/>
          </a:ln>
          <a:extLs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Lst>
        </p:spPr>
        <p:txBody>
          <a:bodyPr lIns="45720" rIns="45720"/>
          <a:lstStyle/>
          <a:p>
            <a:endParaRPr lang="en-US"/>
          </a:p>
        </p:txBody>
      </p:sp>
      <p:sp>
        <p:nvSpPr>
          <p:cNvPr id="5124" name="Rectangle 5">
            <a:extLst>
              <a:ext uri="{FF2B5EF4-FFF2-40B4-BE49-F238E27FC236}">
                <a16:creationId xmlns:a16="http://schemas.microsoft.com/office/drawing/2014/main" id="{6CC87F4D-A180-423E-A56B-6B1AA02738EA}"/>
              </a:ext>
            </a:extLst>
          </p:cNvPr>
          <p:cNvSpPr>
            <a:spLocks/>
          </p:cNvSpPr>
          <p:nvPr/>
        </p:nvSpPr>
        <p:spPr bwMode="auto">
          <a:xfrm>
            <a:off x="76209" y="2654300"/>
            <a:ext cx="9055092"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0" tIns="0" rIns="0" bIns="0">
            <a:spAutoFit/>
          </a:bodyPr>
          <a:lstStyle>
            <a:lvl1pPr marL="623888" indent="-612775">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9pPr>
          </a:lstStyle>
          <a:p>
            <a:pPr eaLnBrk="1"/>
            <a:r>
              <a:rPr lang="en-US" altLang="fr-FR" sz="3200" b="1" dirty="0">
                <a:solidFill>
                  <a:srgbClr val="FFFFFF"/>
                </a:solidFill>
                <a:latin typeface="Lato" panose="020F0502020204030203" pitchFamily="34" charset="0"/>
                <a:ea typeface="Lato" panose="020F0502020204030203" pitchFamily="34" charset="0"/>
                <a:cs typeface="Lato" panose="020F0502020204030203" pitchFamily="34" charset="0"/>
                <a:sym typeface="Lato" panose="020F0502020204030203" pitchFamily="34" charset="0"/>
              </a:rPr>
              <a:t>III. Status report on the implementation of the recommendations made at the 33</a:t>
            </a:r>
            <a:r>
              <a:rPr lang="en-US" altLang="fr-FR" sz="3200" b="1" baseline="30000" dirty="0">
                <a:solidFill>
                  <a:srgbClr val="FFFFFF"/>
                </a:solidFill>
                <a:latin typeface="Lato" panose="020F0502020204030203" pitchFamily="34" charset="0"/>
                <a:ea typeface="Lato" panose="020F0502020204030203" pitchFamily="34" charset="0"/>
                <a:cs typeface="Lato" panose="020F0502020204030203" pitchFamily="34" charset="0"/>
                <a:sym typeface="Lato" panose="020F0502020204030203" pitchFamily="34" charset="0"/>
              </a:rPr>
              <a:t>th</a:t>
            </a:r>
            <a:r>
              <a:rPr lang="en-US" altLang="fr-FR" sz="3200" b="1" dirty="0">
                <a:solidFill>
                  <a:srgbClr val="FFFFFF"/>
                </a:solidFill>
                <a:latin typeface="Lato" panose="020F0502020204030203" pitchFamily="34" charset="0"/>
                <a:ea typeface="Lato" panose="020F0502020204030203" pitchFamily="34" charset="0"/>
                <a:cs typeface="Lato" panose="020F0502020204030203" pitchFamily="34" charset="0"/>
                <a:sym typeface="Lato" panose="020F0502020204030203" pitchFamily="34" charset="0"/>
              </a:rPr>
              <a:t>  ICE</a:t>
            </a:r>
          </a:p>
        </p:txBody>
      </p:sp>
      <p:sp>
        <p:nvSpPr>
          <p:cNvPr id="5126" name="Line 8">
            <a:extLst>
              <a:ext uri="{FF2B5EF4-FFF2-40B4-BE49-F238E27FC236}">
                <a16:creationId xmlns:a16="http://schemas.microsoft.com/office/drawing/2014/main" id="{14FA09AC-8585-4050-9FF2-B89F0F303127}"/>
              </a:ext>
            </a:extLst>
          </p:cNvPr>
          <p:cNvSpPr>
            <a:spLocks noChangeShapeType="1"/>
          </p:cNvSpPr>
          <p:nvPr/>
        </p:nvSpPr>
        <p:spPr bwMode="auto">
          <a:xfrm flipV="1">
            <a:off x="9137650" y="0"/>
            <a:ext cx="0" cy="6858000"/>
          </a:xfrm>
          <a:prstGeom prst="line">
            <a:avLst/>
          </a:prstGeom>
          <a:noFill/>
          <a:ln w="12700">
            <a:solidFill>
              <a:srgbClr val="666666"/>
            </a:solidFill>
            <a:round/>
            <a:headEnd/>
            <a:tailEnd/>
          </a:ln>
          <a:extLst>
            <a:ext uri="{909E8E84-426E-40DD-AFC4-6F175D3DCCD1}">
              <a14:hiddenFill xmlns:a14="http://schemas.microsoft.com/office/drawing/2010/main">
                <a:noFill/>
              </a14:hiddenFill>
            </a:ext>
          </a:extLst>
        </p:spPr>
        <p:txBody>
          <a:bodyPr lIns="45720" rIns="45720"/>
          <a:lstStyle/>
          <a:p>
            <a:endParaRPr lang="en-US"/>
          </a:p>
        </p:txBody>
      </p:sp>
      <p:sp>
        <p:nvSpPr>
          <p:cNvPr id="5127" name="Line 9">
            <a:extLst>
              <a:ext uri="{FF2B5EF4-FFF2-40B4-BE49-F238E27FC236}">
                <a16:creationId xmlns:a16="http://schemas.microsoft.com/office/drawing/2014/main" id="{1DBD08CA-6DC6-46CD-9D0D-D5AB24D37A75}"/>
              </a:ext>
            </a:extLst>
          </p:cNvPr>
          <p:cNvSpPr>
            <a:spLocks noChangeShapeType="1"/>
          </p:cNvSpPr>
          <p:nvPr/>
        </p:nvSpPr>
        <p:spPr bwMode="auto">
          <a:xfrm flipH="1">
            <a:off x="-34925" y="0"/>
            <a:ext cx="1587" cy="6858000"/>
          </a:xfrm>
          <a:prstGeom prst="line">
            <a:avLst/>
          </a:prstGeom>
          <a:noFill/>
          <a:ln w="12700">
            <a:solidFill>
              <a:srgbClr val="666666"/>
            </a:solidFill>
            <a:round/>
            <a:headEnd/>
            <a:tailEnd/>
          </a:ln>
          <a:extLst>
            <a:ext uri="{909E8E84-426E-40DD-AFC4-6F175D3DCCD1}">
              <a14:hiddenFill xmlns:a14="http://schemas.microsoft.com/office/drawing/2010/main">
                <a:noFill/>
              </a14:hiddenFill>
            </a:ext>
          </a:extLst>
        </p:spPr>
        <p:txBody>
          <a:bodyPr lIns="45720" rIns="45720"/>
          <a:lstStyle/>
          <a:p>
            <a:endParaRPr lang="en-US"/>
          </a:p>
        </p:txBody>
      </p:sp>
    </p:spTree>
    <p:extLst>
      <p:ext uri="{BB962C8B-B14F-4D97-AF65-F5344CB8AC3E}">
        <p14:creationId xmlns:p14="http://schemas.microsoft.com/office/powerpoint/2010/main" val="2465147766"/>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E8CF9EB-EAEC-49EC-99A7-F1743869B60A}"/>
              </a:ext>
            </a:extLst>
          </p:cNvPr>
          <p:cNvSpPr>
            <a:spLocks noGrp="1"/>
          </p:cNvSpPr>
          <p:nvPr>
            <p:ph idx="1"/>
          </p:nvPr>
        </p:nvSpPr>
        <p:spPr>
          <a:xfrm>
            <a:off x="533400" y="1341437"/>
            <a:ext cx="8229600" cy="4525963"/>
          </a:xfrm>
        </p:spPr>
        <p:txBody>
          <a:bodyPr>
            <a:noAutofit/>
          </a:bodyPr>
          <a:lstStyle/>
          <a:p>
            <a:pPr marL="39687" indent="0">
              <a:buNone/>
              <a:defRPr/>
            </a:pPr>
            <a:r>
              <a:rPr lang="en-US" sz="2000" i="1">
                <a:ea typeface="MS PGothic" pitchFamily="34" charset="-128"/>
              </a:rPr>
              <a:t>7. Step up awareness and advocacy activities with member countries to expedite ratification of the AfCFTA.</a:t>
            </a:r>
          </a:p>
          <a:p>
            <a:pPr marL="496887" indent="-457200">
              <a:buAutoNum type="arabicPeriod"/>
              <a:defRPr/>
            </a:pPr>
            <a:endParaRPr lang="en-US" sz="2000">
              <a:solidFill>
                <a:schemeClr val="tx1"/>
              </a:solidFill>
              <a:ea typeface="MS PGothic" pitchFamily="34" charset="-128"/>
            </a:endParaRPr>
          </a:p>
          <a:p>
            <a:pPr marL="939799" lvl="1" indent="-342900">
              <a:buFont typeface="Arial" panose="020B0604020202020204" pitchFamily="34" charset="0"/>
              <a:buChar char="•"/>
              <a:defRPr/>
            </a:pPr>
            <a:r>
              <a:rPr lang="en-US" altLang="fr-FR" sz="2000">
                <a:solidFill>
                  <a:schemeClr val="tx1"/>
                </a:solidFill>
                <a:ea typeface="MS PGothic" pitchFamily="34" charset="-128"/>
                <a:sym typeface="Lato" panose="020F0502020204030203" pitchFamily="34" charset="0"/>
              </a:rPr>
              <a:t>2 national fora on the AfCFTA in Tunisia to raise awareness among national stakeholders on the need for greater ownership and involvement in AfCFTA implementation.</a:t>
            </a:r>
          </a:p>
          <a:p>
            <a:pPr marL="939799" lvl="1" indent="-342900">
              <a:buFont typeface="Arial" panose="020B0604020202020204" pitchFamily="34" charset="0"/>
              <a:buChar char="•"/>
              <a:defRPr/>
            </a:pPr>
            <a:r>
              <a:rPr lang="en-US" altLang="fr-FR" sz="2000">
                <a:solidFill>
                  <a:schemeClr val="tx1"/>
                </a:solidFill>
                <a:ea typeface="MS PGothic" pitchFamily="34" charset="-128"/>
                <a:sym typeface="Lato" panose="020F0502020204030203" pitchFamily="34" charset="0"/>
              </a:rPr>
              <a:t>Support of Mauritania in designing its national strategy for a gradual implementation of the AfCFTA.</a:t>
            </a:r>
          </a:p>
          <a:p>
            <a:pPr marL="939799" lvl="1" indent="-342900">
              <a:buFont typeface="Arial" panose="020B0604020202020204" pitchFamily="34" charset="0"/>
              <a:buChar char="•"/>
              <a:defRPr/>
            </a:pPr>
            <a:r>
              <a:rPr lang="en-US" altLang="fr-FR" sz="2000">
                <a:solidFill>
                  <a:schemeClr val="tx1"/>
                </a:solidFill>
                <a:ea typeface="MS PGothic" pitchFamily="34" charset="-128"/>
                <a:sym typeface="Lato" panose="020F0502020204030203" pitchFamily="34" charset="0"/>
              </a:rPr>
              <a:t>Mission to Egypt to assess the support needs with regard to AfCFTA implementation and provide support for the Production Transformation Policy Review (PTPR).</a:t>
            </a:r>
          </a:p>
          <a:p>
            <a:pPr marL="939799" lvl="1" indent="-342900">
              <a:buFont typeface="Arial" panose="020B0604020202020204" pitchFamily="34" charset="0"/>
              <a:buChar char="•"/>
              <a:defRPr/>
            </a:pPr>
            <a:r>
              <a:rPr lang="en-US" altLang="fr-FR" sz="2000">
                <a:solidFill>
                  <a:schemeClr val="tx1"/>
                </a:solidFill>
                <a:ea typeface="MS PGothic" pitchFamily="34" charset="-128"/>
                <a:sym typeface="Lato" panose="020F0502020204030203" pitchFamily="34" charset="0"/>
              </a:rPr>
              <a:t>Scoping mission was also conducted in Sudan in January 2019 in response to a request to develop the national strategy for the implementation of the AfCFTA agreement</a:t>
            </a:r>
            <a:endParaRPr lang="en-US" sz="2000"/>
          </a:p>
        </p:txBody>
      </p:sp>
      <p:sp>
        <p:nvSpPr>
          <p:cNvPr id="3" name="Text Placeholder 2">
            <a:extLst>
              <a:ext uri="{FF2B5EF4-FFF2-40B4-BE49-F238E27FC236}">
                <a16:creationId xmlns:a16="http://schemas.microsoft.com/office/drawing/2014/main" id="{A3232D7B-F8BD-4919-9FAA-BBC44F6762EB}"/>
              </a:ext>
            </a:extLst>
          </p:cNvPr>
          <p:cNvSpPr>
            <a:spLocks noGrp="1"/>
          </p:cNvSpPr>
          <p:nvPr>
            <p:ph type="body" sz="quarter" idx="10"/>
          </p:nvPr>
        </p:nvSpPr>
        <p:spPr/>
        <p:txBody>
          <a:bodyPr/>
          <a:lstStyle/>
          <a:p>
            <a:r>
              <a:rPr lang="en-US"/>
              <a:t>Recommendations on AfCFTA</a:t>
            </a:r>
          </a:p>
        </p:txBody>
      </p:sp>
    </p:spTree>
    <p:extLst>
      <p:ext uri="{BB962C8B-B14F-4D97-AF65-F5344CB8AC3E}">
        <p14:creationId xmlns:p14="http://schemas.microsoft.com/office/powerpoint/2010/main" val="21334630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8FF92A7-B5B7-43DC-80F5-164D4A161604}"/>
              </a:ext>
            </a:extLst>
          </p:cNvPr>
          <p:cNvSpPr>
            <a:spLocks noGrp="1"/>
          </p:cNvSpPr>
          <p:nvPr>
            <p:ph idx="1"/>
          </p:nvPr>
        </p:nvSpPr>
        <p:spPr>
          <a:xfrm>
            <a:off x="381000" y="1371600"/>
            <a:ext cx="8305800" cy="4525963"/>
          </a:xfrm>
        </p:spPr>
        <p:txBody>
          <a:bodyPr>
            <a:noAutofit/>
          </a:bodyPr>
          <a:lstStyle/>
          <a:p>
            <a:pPr marL="39687" indent="0">
              <a:buNone/>
              <a:defRPr/>
            </a:pPr>
            <a:r>
              <a:rPr lang="en-US" sz="2000" i="1">
                <a:ea typeface="MS PGothic" pitchFamily="34" charset="-128"/>
              </a:rPr>
              <a:t>8. Organize a sub-regional meeting to share country experiences and good practices in preparing Voluntary National Reports and implementing SDGs.</a:t>
            </a:r>
          </a:p>
          <a:p>
            <a:pPr marL="596899" lvl="1" indent="0">
              <a:defRPr/>
            </a:pPr>
            <a:r>
              <a:rPr lang="en-US" altLang="fr-FR" sz="2000">
                <a:solidFill>
                  <a:schemeClr val="tx1"/>
                </a:solidFill>
                <a:ea typeface="MS PGothic" pitchFamily="34" charset="-128"/>
                <a:sym typeface="Lato" panose="020F0502020204030203" pitchFamily="34" charset="0"/>
              </a:rPr>
              <a:t>The office organized the 5th session of the ARFSD and the 5th Annual Consultative Meeting of the SRCM to share good practices and further thinking regarding SDG implementation, including with regard to the preparation of VNRs</a:t>
            </a:r>
          </a:p>
          <a:p>
            <a:pPr marL="596899" lvl="1" indent="0">
              <a:defRPr/>
            </a:pPr>
            <a:endParaRPr lang="en-US" altLang="fr-FR" sz="2000">
              <a:solidFill>
                <a:schemeClr val="tx1"/>
              </a:solidFill>
              <a:ea typeface="MS PGothic" pitchFamily="34" charset="-128"/>
              <a:sym typeface="Lato" panose="020F0502020204030203" pitchFamily="34" charset="0"/>
            </a:endParaRPr>
          </a:p>
          <a:p>
            <a:pPr marL="39687" lvl="1" indent="0">
              <a:buNone/>
              <a:defRPr/>
            </a:pPr>
            <a:r>
              <a:rPr lang="en-US" sz="2000" i="1">
                <a:solidFill>
                  <a:srgbClr val="0066CC"/>
                </a:solidFill>
                <a:ea typeface="MS PGothic" pitchFamily="34" charset="-128"/>
              </a:rPr>
              <a:t>9. Develop a North African regional profile on SDGs that includes cases from all countries in the sub-region</a:t>
            </a:r>
          </a:p>
          <a:p>
            <a:pPr marL="596899" lvl="1" indent="0">
              <a:buNone/>
              <a:defRPr/>
            </a:pPr>
            <a:r>
              <a:rPr lang="en-US" altLang="fr-FR" sz="2000">
                <a:ea typeface="MS PGothic" pitchFamily="34" charset="-128"/>
                <a:sym typeface="Lato" panose="020F0502020204030203" pitchFamily="34" charset="0"/>
              </a:rPr>
              <a:t>P</a:t>
            </a:r>
            <a:r>
              <a:rPr lang="en-US" altLang="fr-FR" sz="2000">
                <a:solidFill>
                  <a:schemeClr val="tx1"/>
                </a:solidFill>
                <a:ea typeface="MS PGothic" pitchFamily="34" charset="-128"/>
                <a:sym typeface="Lato" panose="020F0502020204030203" pitchFamily="34" charset="0"/>
              </a:rPr>
              <a:t>roposal to update “</a:t>
            </a:r>
            <a:r>
              <a:rPr lang="en-US" altLang="fr-FR" sz="2000">
                <a:ea typeface="MS PGothic" pitchFamily="34" charset="-128"/>
                <a:sym typeface="Lato" panose="020F0502020204030203" pitchFamily="34" charset="0"/>
              </a:rPr>
              <a:t>North African regional profile on SDGs” (published in 2017) </a:t>
            </a:r>
            <a:r>
              <a:rPr lang="en-US" altLang="fr-FR" sz="2000">
                <a:solidFill>
                  <a:schemeClr val="tx1"/>
                </a:solidFill>
                <a:ea typeface="MS PGothic" pitchFamily="34" charset="-128"/>
                <a:sym typeface="Lato" panose="020F0502020204030203" pitchFamily="34" charset="0"/>
              </a:rPr>
              <a:t>every three years to assess progress in a substantial way is submitted to the Member States for their consideration.</a:t>
            </a:r>
          </a:p>
          <a:p>
            <a:endParaRPr lang="en-US" sz="2000"/>
          </a:p>
        </p:txBody>
      </p:sp>
      <p:sp>
        <p:nvSpPr>
          <p:cNvPr id="3" name="Text Placeholder 2">
            <a:extLst>
              <a:ext uri="{FF2B5EF4-FFF2-40B4-BE49-F238E27FC236}">
                <a16:creationId xmlns:a16="http://schemas.microsoft.com/office/drawing/2014/main" id="{841820A1-B7A6-4DB7-830F-B45E8A665EAD}"/>
              </a:ext>
            </a:extLst>
          </p:cNvPr>
          <p:cNvSpPr>
            <a:spLocks noGrp="1"/>
          </p:cNvSpPr>
          <p:nvPr>
            <p:ph type="body" sz="quarter" idx="10"/>
          </p:nvPr>
        </p:nvSpPr>
        <p:spPr>
          <a:xfrm>
            <a:off x="76200" y="304800"/>
            <a:ext cx="8077200" cy="715962"/>
          </a:xfrm>
        </p:spPr>
        <p:txBody>
          <a:bodyPr>
            <a:normAutofit/>
          </a:bodyPr>
          <a:lstStyle/>
          <a:p>
            <a:r>
              <a:rPr lang="en-US" altLang="fr-FR" sz="2400">
                <a:latin typeface="Calibri"/>
                <a:cs typeface="Arial" charset="0"/>
              </a:rPr>
              <a:t>Recommendations on regional and international agendas</a:t>
            </a:r>
          </a:p>
        </p:txBody>
      </p:sp>
    </p:spTree>
    <p:extLst>
      <p:ext uri="{BB962C8B-B14F-4D97-AF65-F5344CB8AC3E}">
        <p14:creationId xmlns:p14="http://schemas.microsoft.com/office/powerpoint/2010/main" val="14342313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C2B16F0-F4D4-4289-8B7C-8A845FD0B1B9}"/>
              </a:ext>
            </a:extLst>
          </p:cNvPr>
          <p:cNvSpPr>
            <a:spLocks noGrp="1"/>
          </p:cNvSpPr>
          <p:nvPr>
            <p:ph idx="1"/>
          </p:nvPr>
        </p:nvSpPr>
        <p:spPr>
          <a:xfrm>
            <a:off x="381000" y="1371600"/>
            <a:ext cx="8229600" cy="4525963"/>
          </a:xfrm>
        </p:spPr>
        <p:txBody>
          <a:bodyPr/>
          <a:lstStyle/>
          <a:p>
            <a:pPr marL="39687" indent="0">
              <a:buNone/>
              <a:defRPr/>
            </a:pPr>
            <a:r>
              <a:rPr lang="en-US" sz="2400" i="1">
                <a:ea typeface="MS PGothic" pitchFamily="34" charset="-128"/>
              </a:rPr>
              <a:t>11. Enhance complementarity with all development partners to avoid duplication, create synergies and maximize outcomes</a:t>
            </a:r>
            <a:endParaRPr lang="en-US" sz="2400">
              <a:solidFill>
                <a:schemeClr val="tx1"/>
              </a:solidFill>
              <a:ea typeface="MS PGothic" pitchFamily="34" charset="-128"/>
            </a:endParaRPr>
          </a:p>
          <a:p>
            <a:pPr marL="596899" lvl="1" indent="0">
              <a:buNone/>
              <a:defRPr/>
            </a:pPr>
            <a:r>
              <a:rPr lang="en-US" sz="2200">
                <a:solidFill>
                  <a:schemeClr val="tx1"/>
                </a:solidFill>
                <a:ea typeface="MS PGothic" pitchFamily="34" charset="-128"/>
              </a:rPr>
              <a:t>The close links established with UNCTs in each country and the Office's involvement in discussions on global UN reform have helped provide a clearer perspective on the activities of various agencies and the synergies that can be created. Thus, the Office has worked more closely with UNDP, UNICEF, WFP, UNIDO and FAO on various interventions in the sub-region or in specific countries. </a:t>
            </a:r>
          </a:p>
        </p:txBody>
      </p:sp>
      <p:sp>
        <p:nvSpPr>
          <p:cNvPr id="3" name="Text Placeholder 2">
            <a:extLst>
              <a:ext uri="{FF2B5EF4-FFF2-40B4-BE49-F238E27FC236}">
                <a16:creationId xmlns:a16="http://schemas.microsoft.com/office/drawing/2014/main" id="{12F2E965-80C8-40DE-A46E-F4E12EE0D6DB}"/>
              </a:ext>
            </a:extLst>
          </p:cNvPr>
          <p:cNvSpPr>
            <a:spLocks noGrp="1"/>
          </p:cNvSpPr>
          <p:nvPr>
            <p:ph type="body" sz="quarter" idx="10"/>
          </p:nvPr>
        </p:nvSpPr>
        <p:spPr>
          <a:xfrm>
            <a:off x="0" y="350838"/>
            <a:ext cx="8077200" cy="715962"/>
          </a:xfrm>
        </p:spPr>
        <p:txBody>
          <a:bodyPr>
            <a:normAutofit/>
          </a:bodyPr>
          <a:lstStyle/>
          <a:p>
            <a:r>
              <a:rPr lang="en-US" sz="2800"/>
              <a:t>Recommendations on ECA strategic framework</a:t>
            </a:r>
          </a:p>
        </p:txBody>
      </p:sp>
    </p:spTree>
    <p:extLst>
      <p:ext uri="{BB962C8B-B14F-4D97-AF65-F5344CB8AC3E}">
        <p14:creationId xmlns:p14="http://schemas.microsoft.com/office/powerpoint/2010/main" val="4332795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59495E68-01A4-DD43-B19F-89A7522E5227}"/>
              </a:ext>
            </a:extLst>
          </p:cNvPr>
          <p:cNvSpPr>
            <a:spLocks noGrp="1"/>
          </p:cNvSpPr>
          <p:nvPr>
            <p:ph idx="1"/>
          </p:nvPr>
        </p:nvSpPr>
        <p:spPr>
          <a:xfrm>
            <a:off x="609600" y="1570037"/>
            <a:ext cx="7924800" cy="3459163"/>
          </a:xfrm>
        </p:spPr>
        <p:txBody>
          <a:bodyPr>
            <a:normAutofit/>
          </a:bodyPr>
          <a:lstStyle/>
          <a:p>
            <a:pPr marL="39688" lvl="0" indent="0">
              <a:lnSpc>
                <a:spcPct val="200000"/>
              </a:lnSpc>
              <a:buNone/>
            </a:pPr>
            <a:r>
              <a:rPr lang="en-US" altLang="fr-FR" b="1">
                <a:latin typeface="Lato" panose="020F0502020204030203" pitchFamily="34" charset="0"/>
                <a:ea typeface="Lato" panose="020F0502020204030203" pitchFamily="34" charset="0"/>
                <a:cs typeface="Lato" panose="020F0502020204030203" pitchFamily="34" charset="0"/>
                <a:sym typeface="Lato" panose="020F0502020204030203" pitchFamily="34" charset="0"/>
              </a:rPr>
              <a:t>I</a:t>
            </a:r>
            <a:r>
              <a:rPr lang="en-US" altLang="fr-FR" b="1" dirty="0">
                <a:latin typeface="Lato" panose="020F0502020204030203" pitchFamily="34" charset="0"/>
                <a:ea typeface="Lato" panose="020F0502020204030203" pitchFamily="34" charset="0"/>
                <a:cs typeface="Lato" panose="020F0502020204030203" pitchFamily="34" charset="0"/>
                <a:sym typeface="Lato" panose="020F0502020204030203" pitchFamily="34" charset="0"/>
              </a:rPr>
              <a:t>. Major outcomes</a:t>
            </a:r>
          </a:p>
          <a:p>
            <a:pPr marL="39688" lvl="0" indent="0">
              <a:lnSpc>
                <a:spcPct val="200000"/>
              </a:lnSpc>
              <a:buNone/>
            </a:pPr>
            <a:r>
              <a:rPr lang="en-US" altLang="fr-FR" b="1" dirty="0">
                <a:latin typeface="Lato" panose="020F0502020204030203" pitchFamily="34" charset="0"/>
                <a:ea typeface="Lato" panose="020F0502020204030203" pitchFamily="34" charset="0"/>
                <a:cs typeface="Lato" panose="020F0502020204030203" pitchFamily="34" charset="0"/>
                <a:sym typeface="Lato" panose="020F0502020204030203" pitchFamily="34" charset="0"/>
              </a:rPr>
              <a:t>II. Special initiatives and Strategic partnerships</a:t>
            </a:r>
          </a:p>
          <a:p>
            <a:pPr marL="39688" lvl="0" indent="0">
              <a:lnSpc>
                <a:spcPct val="200000"/>
              </a:lnSpc>
              <a:buNone/>
            </a:pPr>
            <a:r>
              <a:rPr lang="en-US" altLang="fr-FR" b="1" dirty="0">
                <a:latin typeface="Lato" panose="020F0502020204030203" pitchFamily="34" charset="0"/>
                <a:ea typeface="Lato" panose="020F0502020204030203" pitchFamily="34" charset="0"/>
                <a:cs typeface="Lato" panose="020F0502020204030203" pitchFamily="34" charset="0"/>
                <a:sym typeface="Lato" panose="020F0502020204030203" pitchFamily="34" charset="0"/>
              </a:rPr>
              <a:t>III</a:t>
            </a:r>
            <a:r>
              <a:rPr lang="en-US" altLang="fr-FR" b="1">
                <a:latin typeface="Lato" panose="020F0502020204030203" pitchFamily="34" charset="0"/>
                <a:ea typeface="Lato" panose="020F0502020204030203" pitchFamily="34" charset="0"/>
                <a:cs typeface="Lato" panose="020F0502020204030203" pitchFamily="34" charset="0"/>
                <a:sym typeface="Lato" panose="020F0502020204030203" pitchFamily="34" charset="0"/>
              </a:rPr>
              <a:t>. Recommendations of </a:t>
            </a:r>
            <a:r>
              <a:rPr lang="en-US" altLang="fr-FR" b="1" dirty="0">
                <a:latin typeface="Lato" panose="020F0502020204030203" pitchFamily="34" charset="0"/>
                <a:ea typeface="Lato" panose="020F0502020204030203" pitchFamily="34" charset="0"/>
                <a:cs typeface="Lato" panose="020F0502020204030203" pitchFamily="34" charset="0"/>
                <a:sym typeface="Lato" panose="020F0502020204030203" pitchFamily="34" charset="0"/>
              </a:rPr>
              <a:t>the </a:t>
            </a:r>
            <a:r>
              <a:rPr lang="en-US" altLang="fr-FR" b="1">
                <a:latin typeface="Lato" panose="020F0502020204030203" pitchFamily="34" charset="0"/>
                <a:ea typeface="Lato" panose="020F0502020204030203" pitchFamily="34" charset="0"/>
                <a:cs typeface="Lato" panose="020F0502020204030203" pitchFamily="34" charset="0"/>
                <a:sym typeface="Lato" panose="020F0502020204030203" pitchFamily="34" charset="0"/>
              </a:rPr>
              <a:t>33rd ICE</a:t>
            </a:r>
            <a:endParaRPr lang="en-US" altLang="fr-FR" b="1" dirty="0">
              <a:latin typeface="Lato" panose="020F0502020204030203" pitchFamily="34" charset="0"/>
              <a:ea typeface="Lato" panose="020F0502020204030203" pitchFamily="34" charset="0"/>
              <a:cs typeface="Lato" panose="020F0502020204030203" pitchFamily="34" charset="0"/>
              <a:sym typeface="Lato" panose="020F0502020204030203" pitchFamily="34" charset="0"/>
            </a:endParaRPr>
          </a:p>
        </p:txBody>
      </p:sp>
      <p:sp>
        <p:nvSpPr>
          <p:cNvPr id="2" name="Text Placeholder 1">
            <a:extLst>
              <a:ext uri="{FF2B5EF4-FFF2-40B4-BE49-F238E27FC236}">
                <a16:creationId xmlns:a16="http://schemas.microsoft.com/office/drawing/2014/main" id="{DEBC28E0-C175-46A7-A56A-1AF112DFAA88}"/>
              </a:ext>
            </a:extLst>
          </p:cNvPr>
          <p:cNvSpPr>
            <a:spLocks noGrp="1"/>
          </p:cNvSpPr>
          <p:nvPr>
            <p:ph type="body" sz="quarter" idx="10"/>
          </p:nvPr>
        </p:nvSpPr>
        <p:spPr/>
        <p:txBody>
          <a:bodyPr/>
          <a:lstStyle/>
          <a:p>
            <a:r>
              <a:rPr lang="en-US"/>
              <a:t>Content</a:t>
            </a:r>
          </a:p>
        </p:txBody>
      </p:sp>
    </p:spTree>
    <p:extLst>
      <p:ext uri="{BB962C8B-B14F-4D97-AF65-F5344CB8AC3E}">
        <p14:creationId xmlns:p14="http://schemas.microsoft.com/office/powerpoint/2010/main" val="19360506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0AFAF5A-1DF7-4323-8CF2-394CB323707D}"/>
              </a:ext>
            </a:extLst>
          </p:cNvPr>
          <p:cNvSpPr>
            <a:spLocks noGrp="1"/>
          </p:cNvSpPr>
          <p:nvPr>
            <p:ph idx="1"/>
          </p:nvPr>
        </p:nvSpPr>
        <p:spPr/>
        <p:txBody>
          <a:bodyPr>
            <a:normAutofit/>
          </a:bodyPr>
          <a:lstStyle/>
          <a:p>
            <a:pPr marL="39687" indent="0">
              <a:buNone/>
              <a:defRPr/>
            </a:pPr>
            <a:r>
              <a:rPr lang="en-US" sz="2000" i="1">
                <a:ea typeface="MS PGothic" pitchFamily="34" charset="-128"/>
              </a:rPr>
              <a:t>12. Schedule a special Forum on successful national initiatives for job creation, which would allow for sharing of experiences, pooling of expertise and identification of areas for possible partnership among the countries of the sub-region;</a:t>
            </a:r>
          </a:p>
          <a:p>
            <a:pPr marL="596899" lvl="1" indent="0">
              <a:buNone/>
              <a:defRPr/>
            </a:pPr>
            <a:endParaRPr lang="en-US" sz="2000">
              <a:solidFill>
                <a:schemeClr val="tx1"/>
              </a:solidFill>
              <a:ea typeface="MS PGothic" pitchFamily="34" charset="-128"/>
            </a:endParaRPr>
          </a:p>
          <a:p>
            <a:pPr marL="596899" lvl="1" indent="0">
              <a:buNone/>
              <a:defRPr/>
            </a:pPr>
            <a:r>
              <a:rPr lang="en-US" sz="2000">
                <a:solidFill>
                  <a:schemeClr val="tx1"/>
                </a:solidFill>
                <a:ea typeface="MS PGothic" pitchFamily="34" charset="-128"/>
              </a:rPr>
              <a:t>High-Level Regional Dialogue on Employment on the theme "Development strategies and policies for employment creation in North Africa“  in partnership with the Economic, Social and Environmental Council (CESE) of Morocco. This Forum provided a platform for discussion between the public sector, the private sector and civil society on the reforms and policies needed to overcome obstacles identified and create momentum for job creation in the North African region. </a:t>
            </a:r>
          </a:p>
          <a:p>
            <a:endParaRPr lang="en-US" sz="2000"/>
          </a:p>
        </p:txBody>
      </p:sp>
      <p:sp>
        <p:nvSpPr>
          <p:cNvPr id="3" name="Text Placeholder 2">
            <a:extLst>
              <a:ext uri="{FF2B5EF4-FFF2-40B4-BE49-F238E27FC236}">
                <a16:creationId xmlns:a16="http://schemas.microsoft.com/office/drawing/2014/main" id="{BF540FF4-E197-4C21-9105-6F972D8C04F7}"/>
              </a:ext>
            </a:extLst>
          </p:cNvPr>
          <p:cNvSpPr>
            <a:spLocks noGrp="1"/>
          </p:cNvSpPr>
          <p:nvPr>
            <p:ph type="body" sz="quarter" idx="10"/>
          </p:nvPr>
        </p:nvSpPr>
        <p:spPr>
          <a:xfrm>
            <a:off x="14514" y="152400"/>
            <a:ext cx="8534400" cy="685800"/>
          </a:xfrm>
        </p:spPr>
        <p:txBody>
          <a:bodyPr>
            <a:normAutofit/>
          </a:bodyPr>
          <a:lstStyle/>
          <a:p>
            <a:r>
              <a:rPr lang="en-US" sz="2400"/>
              <a:t>Recommendations on ECA strategic framework</a:t>
            </a:r>
          </a:p>
        </p:txBody>
      </p:sp>
    </p:spTree>
    <p:extLst>
      <p:ext uri="{BB962C8B-B14F-4D97-AF65-F5344CB8AC3E}">
        <p14:creationId xmlns:p14="http://schemas.microsoft.com/office/powerpoint/2010/main" val="28899439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D2DE596-1CDA-4AD5-8342-67D7C831C1FD}"/>
              </a:ext>
            </a:extLst>
          </p:cNvPr>
          <p:cNvSpPr>
            <a:spLocks noGrp="1"/>
          </p:cNvSpPr>
          <p:nvPr>
            <p:ph idx="1"/>
          </p:nvPr>
        </p:nvSpPr>
        <p:spPr>
          <a:xfrm>
            <a:off x="381000" y="1341437"/>
            <a:ext cx="8305800" cy="4525963"/>
          </a:xfrm>
        </p:spPr>
        <p:txBody>
          <a:bodyPr>
            <a:noAutofit/>
          </a:bodyPr>
          <a:lstStyle/>
          <a:p>
            <a:pPr marL="39687" indent="0">
              <a:buNone/>
              <a:defRPr/>
            </a:pPr>
            <a:r>
              <a:rPr lang="en-US" sz="2000" i="1">
                <a:ea typeface="MS PGothic" pitchFamily="34" charset="-128"/>
              </a:rPr>
              <a:t>13. Address, to the extent possible, the following development areas, which are considered relevant and crucial for the sub-region:</a:t>
            </a:r>
          </a:p>
          <a:p>
            <a:pPr marL="1339849" lvl="2" indent="-342900">
              <a:defRPr/>
            </a:pPr>
            <a:r>
              <a:rPr lang="en-US" sz="1800" i="1">
                <a:solidFill>
                  <a:schemeClr val="tx1"/>
                </a:solidFill>
                <a:ea typeface="MS PGothic" pitchFamily="34" charset="-128"/>
              </a:rPr>
              <a:t>North African countries' public expenditure performance;</a:t>
            </a:r>
          </a:p>
          <a:p>
            <a:pPr marL="1339849" lvl="2" indent="-342900">
              <a:defRPr/>
            </a:pPr>
            <a:r>
              <a:rPr lang="en-US" sz="1800" i="1">
                <a:solidFill>
                  <a:schemeClr val="tx1"/>
                </a:solidFill>
                <a:ea typeface="MS PGothic" pitchFamily="34" charset="-128"/>
              </a:rPr>
              <a:t>South-South cooperation and industrial integration in North Africa;</a:t>
            </a:r>
          </a:p>
          <a:p>
            <a:pPr marL="1339849" lvl="2" indent="-342900">
              <a:defRPr/>
            </a:pPr>
            <a:r>
              <a:rPr lang="en-US" sz="1800" i="1">
                <a:solidFill>
                  <a:schemeClr val="tx1"/>
                </a:solidFill>
                <a:ea typeface="MS PGothic" pitchFamily="34" charset="-128"/>
              </a:rPr>
              <a:t>South-South cooperation in relation to transport and services offered to facilitate the transport of goods;</a:t>
            </a:r>
          </a:p>
          <a:p>
            <a:pPr marL="1339849" lvl="2" indent="-342900">
              <a:defRPr/>
            </a:pPr>
            <a:r>
              <a:rPr lang="en-US" sz="1800" i="1">
                <a:solidFill>
                  <a:schemeClr val="tx1"/>
                </a:solidFill>
                <a:ea typeface="MS PGothic" pitchFamily="34" charset="-128"/>
              </a:rPr>
              <a:t>Trade facilitation;</a:t>
            </a:r>
          </a:p>
          <a:p>
            <a:pPr marL="1339849" lvl="2" indent="-342900">
              <a:defRPr/>
            </a:pPr>
            <a:r>
              <a:rPr lang="en-US" sz="1800" i="1">
                <a:solidFill>
                  <a:schemeClr val="tx1"/>
                </a:solidFill>
                <a:ea typeface="MS PGothic" pitchFamily="34" charset="-128"/>
              </a:rPr>
              <a:t>Water issues and their importance for the sub-region</a:t>
            </a:r>
          </a:p>
          <a:p>
            <a:pPr marL="1339849" lvl="2" indent="-342900">
              <a:defRPr/>
            </a:pPr>
            <a:r>
              <a:rPr lang="en-US" sz="1800" i="1">
                <a:solidFill>
                  <a:schemeClr val="tx1"/>
                </a:solidFill>
                <a:ea typeface="MS PGothic" pitchFamily="34" charset="-128"/>
              </a:rPr>
              <a:t>Extent and impact of the informal sector and smuggling on national economies.</a:t>
            </a:r>
          </a:p>
          <a:p>
            <a:pPr marL="539749">
              <a:defRPr/>
            </a:pPr>
            <a:r>
              <a:rPr lang="en-US" sz="2400">
                <a:solidFill>
                  <a:schemeClr val="tx1"/>
                </a:solidFill>
                <a:ea typeface="MS PGothic" pitchFamily="34" charset="-128"/>
              </a:rPr>
              <a:t>The 2019 ICE meeting focus on regional integration, trade facilitation and employment</a:t>
            </a:r>
          </a:p>
          <a:p>
            <a:pPr marL="539749">
              <a:defRPr/>
            </a:pPr>
            <a:r>
              <a:rPr lang="en-US" sz="2400">
                <a:solidFill>
                  <a:schemeClr val="tx1"/>
                </a:solidFill>
                <a:ea typeface="MS PGothic" pitchFamily="34" charset="-128"/>
              </a:rPr>
              <a:t>Joint event on South-South Cooperation</a:t>
            </a:r>
          </a:p>
          <a:p>
            <a:endParaRPr lang="en-US" sz="2000"/>
          </a:p>
        </p:txBody>
      </p:sp>
      <p:sp>
        <p:nvSpPr>
          <p:cNvPr id="3" name="Text Placeholder 2">
            <a:extLst>
              <a:ext uri="{FF2B5EF4-FFF2-40B4-BE49-F238E27FC236}">
                <a16:creationId xmlns:a16="http://schemas.microsoft.com/office/drawing/2014/main" id="{76601C91-0830-4E06-BC64-92C18219A0B3}"/>
              </a:ext>
            </a:extLst>
          </p:cNvPr>
          <p:cNvSpPr>
            <a:spLocks noGrp="1"/>
          </p:cNvSpPr>
          <p:nvPr>
            <p:ph type="body" sz="quarter" idx="10"/>
          </p:nvPr>
        </p:nvSpPr>
        <p:spPr>
          <a:xfrm>
            <a:off x="152400" y="274638"/>
            <a:ext cx="8077200" cy="715962"/>
          </a:xfrm>
        </p:spPr>
        <p:txBody>
          <a:bodyPr>
            <a:normAutofit/>
          </a:bodyPr>
          <a:lstStyle/>
          <a:p>
            <a:r>
              <a:rPr lang="en-US" sz="2400"/>
              <a:t>Recommendations on ECA strategic framework</a:t>
            </a:r>
          </a:p>
          <a:p>
            <a:endParaRPr lang="en-US" sz="2400"/>
          </a:p>
        </p:txBody>
      </p:sp>
    </p:spTree>
    <p:extLst>
      <p:ext uri="{BB962C8B-B14F-4D97-AF65-F5344CB8AC3E}">
        <p14:creationId xmlns:p14="http://schemas.microsoft.com/office/powerpoint/2010/main" val="37640970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0EC9952-3F9D-4B5B-8FA2-BA24A7447F41}"/>
              </a:ext>
            </a:extLst>
          </p:cNvPr>
          <p:cNvSpPr>
            <a:spLocks noGrp="1"/>
          </p:cNvSpPr>
          <p:nvPr>
            <p:ph idx="1"/>
          </p:nvPr>
        </p:nvSpPr>
        <p:spPr>
          <a:xfrm>
            <a:off x="207566" y="1166018"/>
            <a:ext cx="8728868" cy="4525963"/>
          </a:xfrm>
        </p:spPr>
        <p:txBody>
          <a:bodyPr>
            <a:noAutofit/>
          </a:bodyPr>
          <a:lstStyle/>
          <a:p>
            <a:pPr marL="496887" indent="-457200">
              <a:buAutoNum type="arabicPeriod" startAt="22"/>
              <a:defRPr/>
            </a:pPr>
            <a:r>
              <a:rPr lang="en-US" sz="2000" i="1">
                <a:ea typeface="MS PGothic" pitchFamily="34" charset="-128"/>
              </a:rPr>
              <a:t>Assist member countries in integrating migration and its links to development in national development policies </a:t>
            </a:r>
            <a:endParaRPr lang="en-US" sz="2000">
              <a:ea typeface="MS PGothic" pitchFamily="34" charset="-128"/>
            </a:endParaRPr>
          </a:p>
          <a:p>
            <a:pPr marL="39687" indent="0">
              <a:buNone/>
              <a:defRPr/>
            </a:pPr>
            <a:r>
              <a:rPr lang="en-US" sz="2000" i="1">
                <a:ea typeface="MS PGothic" pitchFamily="34" charset="-128"/>
              </a:rPr>
              <a:t>23. Assist member countries in the production and availability of reliable migration data</a:t>
            </a:r>
            <a:endParaRPr lang="en-US" sz="2000">
              <a:ea typeface="MS PGothic" pitchFamily="34" charset="-128"/>
            </a:endParaRPr>
          </a:p>
          <a:p>
            <a:pPr marL="596899" lvl="1" indent="0">
              <a:defRPr/>
            </a:pPr>
            <a:endParaRPr lang="en-US" sz="2000">
              <a:solidFill>
                <a:schemeClr val="tx1"/>
              </a:solidFill>
              <a:ea typeface="MS PGothic" pitchFamily="34" charset="-128"/>
            </a:endParaRPr>
          </a:p>
          <a:p>
            <a:pPr marL="596899" lvl="1" indent="0">
              <a:buNone/>
              <a:defRPr/>
            </a:pPr>
            <a:r>
              <a:rPr lang="en-US" sz="2000">
                <a:solidFill>
                  <a:schemeClr val="tx1"/>
                </a:solidFill>
                <a:ea typeface="MS PGothic" pitchFamily="34" charset="-128"/>
              </a:rPr>
              <a:t>Project on migration and its links to development. This project aims to build member countries' capacities in collecting data on migration and the mutual recognition of skills and diplomas so as to facilitate mobility of expertise and the labor force. The effective start of this project is scheduled for 2020.</a:t>
            </a:r>
          </a:p>
          <a:p>
            <a:pPr marL="0" indent="0">
              <a:buNone/>
            </a:pPr>
            <a:endParaRPr lang="en-US" sz="2000"/>
          </a:p>
        </p:txBody>
      </p:sp>
      <p:sp>
        <p:nvSpPr>
          <p:cNvPr id="3" name="Text Placeholder 2">
            <a:extLst>
              <a:ext uri="{FF2B5EF4-FFF2-40B4-BE49-F238E27FC236}">
                <a16:creationId xmlns:a16="http://schemas.microsoft.com/office/drawing/2014/main" id="{D50D25B8-EE30-4CF8-BAFB-6617037AE6ED}"/>
              </a:ext>
            </a:extLst>
          </p:cNvPr>
          <p:cNvSpPr>
            <a:spLocks noGrp="1"/>
          </p:cNvSpPr>
          <p:nvPr>
            <p:ph type="body" sz="quarter" idx="10"/>
          </p:nvPr>
        </p:nvSpPr>
        <p:spPr>
          <a:xfrm>
            <a:off x="304800" y="274638"/>
            <a:ext cx="8077200" cy="715962"/>
          </a:xfrm>
        </p:spPr>
        <p:txBody>
          <a:bodyPr>
            <a:normAutofit/>
          </a:bodyPr>
          <a:lstStyle/>
          <a:p>
            <a:r>
              <a:rPr lang="en-US" altLang="fr-FR" sz="2400">
                <a:latin typeface="Calibri"/>
                <a:cs typeface="Arial" charset="0"/>
              </a:rPr>
              <a:t>Recommendations on migration</a:t>
            </a:r>
          </a:p>
        </p:txBody>
      </p:sp>
    </p:spTree>
    <p:extLst>
      <p:ext uri="{BB962C8B-B14F-4D97-AF65-F5344CB8AC3E}">
        <p14:creationId xmlns:p14="http://schemas.microsoft.com/office/powerpoint/2010/main" val="18720001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CC94123-7A12-4A2F-A090-FBB88FEC02EF}"/>
              </a:ext>
            </a:extLst>
          </p:cNvPr>
          <p:cNvSpPr>
            <a:spLocks noGrp="1"/>
          </p:cNvSpPr>
          <p:nvPr>
            <p:ph type="body" sz="quarter" idx="10"/>
          </p:nvPr>
        </p:nvSpPr>
        <p:spPr/>
        <p:txBody>
          <a:bodyPr>
            <a:normAutofit/>
          </a:bodyPr>
          <a:lstStyle/>
          <a:p>
            <a:r>
              <a:rPr lang="en-US" sz="4400" b="1"/>
              <a:t>THANK YOU</a:t>
            </a:r>
          </a:p>
        </p:txBody>
      </p:sp>
    </p:spTree>
    <p:extLst>
      <p:ext uri="{BB962C8B-B14F-4D97-AF65-F5344CB8AC3E}">
        <p14:creationId xmlns:p14="http://schemas.microsoft.com/office/powerpoint/2010/main" val="20494536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AutoShape 3">
            <a:extLst>
              <a:ext uri="{FF2B5EF4-FFF2-40B4-BE49-F238E27FC236}">
                <a16:creationId xmlns:a16="http://schemas.microsoft.com/office/drawing/2014/main" id="{424555C1-9E6E-4AD4-80CC-F05C1CBD442B}"/>
              </a:ext>
            </a:extLst>
          </p:cNvPr>
          <p:cNvSpPr>
            <a:spLocks/>
          </p:cNvSpPr>
          <p:nvPr/>
        </p:nvSpPr>
        <p:spPr bwMode="auto">
          <a:xfrm>
            <a:off x="0" y="1841500"/>
            <a:ext cx="9144000" cy="3429000"/>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2940" y="0"/>
                </a:moveTo>
                <a:lnTo>
                  <a:pt x="0" y="0"/>
                </a:lnTo>
                <a:lnTo>
                  <a:pt x="0" y="19440"/>
                </a:lnTo>
                <a:lnTo>
                  <a:pt x="7818" y="19440"/>
                </a:lnTo>
                <a:lnTo>
                  <a:pt x="7830" y="19517"/>
                </a:lnTo>
                <a:lnTo>
                  <a:pt x="7830" y="19602"/>
                </a:lnTo>
                <a:lnTo>
                  <a:pt x="7838" y="19899"/>
                </a:lnTo>
                <a:lnTo>
                  <a:pt x="7861" y="20182"/>
                </a:lnTo>
                <a:lnTo>
                  <a:pt x="7898" y="20448"/>
                </a:lnTo>
                <a:lnTo>
                  <a:pt x="7948" y="20693"/>
                </a:lnTo>
                <a:lnTo>
                  <a:pt x="8010" y="20916"/>
                </a:lnTo>
                <a:lnTo>
                  <a:pt x="8082" y="21113"/>
                </a:lnTo>
                <a:lnTo>
                  <a:pt x="8165" y="21280"/>
                </a:lnTo>
                <a:lnTo>
                  <a:pt x="8256" y="21416"/>
                </a:lnTo>
                <a:lnTo>
                  <a:pt x="8355" y="21516"/>
                </a:lnTo>
                <a:lnTo>
                  <a:pt x="8461" y="21579"/>
                </a:lnTo>
                <a:lnTo>
                  <a:pt x="8572" y="21600"/>
                </a:lnTo>
                <a:lnTo>
                  <a:pt x="21600" y="21600"/>
                </a:lnTo>
                <a:lnTo>
                  <a:pt x="21600" y="2320"/>
                </a:lnTo>
                <a:lnTo>
                  <a:pt x="13687" y="2320"/>
                </a:lnTo>
                <a:lnTo>
                  <a:pt x="13688" y="2252"/>
                </a:lnTo>
                <a:lnTo>
                  <a:pt x="13685" y="2173"/>
                </a:lnTo>
                <a:lnTo>
                  <a:pt x="13682" y="2091"/>
                </a:lnTo>
                <a:lnTo>
                  <a:pt x="13680" y="2016"/>
                </a:lnTo>
                <a:lnTo>
                  <a:pt x="13680" y="1975"/>
                </a:lnTo>
                <a:lnTo>
                  <a:pt x="13672" y="1679"/>
                </a:lnTo>
                <a:lnTo>
                  <a:pt x="13649" y="1397"/>
                </a:lnTo>
                <a:lnTo>
                  <a:pt x="13613" y="1134"/>
                </a:lnTo>
                <a:lnTo>
                  <a:pt x="13563" y="891"/>
                </a:lnTo>
                <a:lnTo>
                  <a:pt x="13501" y="671"/>
                </a:lnTo>
                <a:lnTo>
                  <a:pt x="13429" y="477"/>
                </a:lnTo>
                <a:lnTo>
                  <a:pt x="13347" y="313"/>
                </a:lnTo>
                <a:lnTo>
                  <a:pt x="13255" y="180"/>
                </a:lnTo>
                <a:lnTo>
                  <a:pt x="13157" y="82"/>
                </a:lnTo>
                <a:lnTo>
                  <a:pt x="13051" y="21"/>
                </a:lnTo>
                <a:lnTo>
                  <a:pt x="12940" y="0"/>
                </a:lnTo>
                <a:close/>
              </a:path>
            </a:pathLst>
          </a:custGeom>
          <a:solidFill>
            <a:srgbClr val="3C92CF"/>
          </a:solidFill>
          <a:ln>
            <a:noFill/>
          </a:ln>
          <a:extLs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Lst>
        </p:spPr>
        <p:txBody>
          <a:bodyPr lIns="45720" rIns="45720"/>
          <a:lstStyle/>
          <a:p>
            <a:endParaRPr lang="en-US"/>
          </a:p>
        </p:txBody>
      </p:sp>
      <p:sp>
        <p:nvSpPr>
          <p:cNvPr id="5124" name="Rectangle 5">
            <a:extLst>
              <a:ext uri="{FF2B5EF4-FFF2-40B4-BE49-F238E27FC236}">
                <a16:creationId xmlns:a16="http://schemas.microsoft.com/office/drawing/2014/main" id="{6CC87F4D-A180-423E-A56B-6B1AA02738EA}"/>
              </a:ext>
            </a:extLst>
          </p:cNvPr>
          <p:cNvSpPr>
            <a:spLocks/>
          </p:cNvSpPr>
          <p:nvPr/>
        </p:nvSpPr>
        <p:spPr bwMode="auto">
          <a:xfrm>
            <a:off x="1905000" y="2995136"/>
            <a:ext cx="511492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0" tIns="0" rIns="0" bIns="0">
            <a:spAutoFit/>
          </a:bodyPr>
          <a:lstStyle>
            <a:lvl1pPr marL="623888" indent="-612775">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9pPr>
          </a:lstStyle>
          <a:p>
            <a:pPr eaLnBrk="1"/>
            <a:r>
              <a:rPr lang="en-US" altLang="fr-FR" sz="4800" b="1" dirty="0">
                <a:solidFill>
                  <a:srgbClr val="FFFFFF"/>
                </a:solidFill>
                <a:latin typeface="Lato" panose="020F0502020204030203" pitchFamily="34" charset="0"/>
                <a:ea typeface="Lato" panose="020F0502020204030203" pitchFamily="34" charset="0"/>
                <a:cs typeface="Lato" panose="020F0502020204030203" pitchFamily="34" charset="0"/>
                <a:sym typeface="Lato" panose="020F0502020204030203" pitchFamily="34" charset="0"/>
              </a:rPr>
              <a:t>I. Major outcomes</a:t>
            </a:r>
          </a:p>
        </p:txBody>
      </p:sp>
      <p:sp>
        <p:nvSpPr>
          <p:cNvPr id="5126" name="Line 8">
            <a:extLst>
              <a:ext uri="{FF2B5EF4-FFF2-40B4-BE49-F238E27FC236}">
                <a16:creationId xmlns:a16="http://schemas.microsoft.com/office/drawing/2014/main" id="{14FA09AC-8585-4050-9FF2-B89F0F303127}"/>
              </a:ext>
            </a:extLst>
          </p:cNvPr>
          <p:cNvSpPr>
            <a:spLocks noChangeShapeType="1"/>
          </p:cNvSpPr>
          <p:nvPr/>
        </p:nvSpPr>
        <p:spPr bwMode="auto">
          <a:xfrm flipV="1">
            <a:off x="9137650" y="0"/>
            <a:ext cx="0" cy="6858000"/>
          </a:xfrm>
          <a:prstGeom prst="line">
            <a:avLst/>
          </a:prstGeom>
          <a:noFill/>
          <a:ln w="12700">
            <a:solidFill>
              <a:srgbClr val="666666"/>
            </a:solidFill>
            <a:round/>
            <a:headEnd/>
            <a:tailEnd/>
          </a:ln>
          <a:extLst>
            <a:ext uri="{909E8E84-426E-40DD-AFC4-6F175D3DCCD1}">
              <a14:hiddenFill xmlns:a14="http://schemas.microsoft.com/office/drawing/2010/main">
                <a:noFill/>
              </a14:hiddenFill>
            </a:ext>
          </a:extLst>
        </p:spPr>
        <p:txBody>
          <a:bodyPr lIns="45720" rIns="45720"/>
          <a:lstStyle/>
          <a:p>
            <a:endParaRPr lang="en-US"/>
          </a:p>
        </p:txBody>
      </p:sp>
      <p:sp>
        <p:nvSpPr>
          <p:cNvPr id="5127" name="Line 9">
            <a:extLst>
              <a:ext uri="{FF2B5EF4-FFF2-40B4-BE49-F238E27FC236}">
                <a16:creationId xmlns:a16="http://schemas.microsoft.com/office/drawing/2014/main" id="{1DBD08CA-6DC6-46CD-9D0D-D5AB24D37A75}"/>
              </a:ext>
            </a:extLst>
          </p:cNvPr>
          <p:cNvSpPr>
            <a:spLocks noChangeShapeType="1"/>
          </p:cNvSpPr>
          <p:nvPr/>
        </p:nvSpPr>
        <p:spPr bwMode="auto">
          <a:xfrm flipH="1">
            <a:off x="-34925" y="0"/>
            <a:ext cx="1587" cy="6858000"/>
          </a:xfrm>
          <a:prstGeom prst="line">
            <a:avLst/>
          </a:prstGeom>
          <a:noFill/>
          <a:ln w="12700">
            <a:solidFill>
              <a:srgbClr val="666666"/>
            </a:solidFill>
            <a:round/>
            <a:headEnd/>
            <a:tailEnd/>
          </a:ln>
          <a:extLst>
            <a:ext uri="{909E8E84-426E-40DD-AFC4-6F175D3DCCD1}">
              <a14:hiddenFill xmlns:a14="http://schemas.microsoft.com/office/drawing/2010/main">
                <a:noFill/>
              </a14:hiddenFill>
            </a:ext>
          </a:extLst>
        </p:spPr>
        <p:txBody>
          <a:bodyPr lIns="45720" rIns="45720"/>
          <a:lstStyle/>
          <a:p>
            <a:endParaRPr lang="en-US"/>
          </a:p>
        </p:txBody>
      </p:sp>
    </p:spTree>
    <p:extLst>
      <p:ext uri="{BB962C8B-B14F-4D97-AF65-F5344CB8AC3E}">
        <p14:creationId xmlns:p14="http://schemas.microsoft.com/office/powerpoint/2010/main" val="2492523762"/>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AutoShape 4">
            <a:extLst>
              <a:ext uri="{FF2B5EF4-FFF2-40B4-BE49-F238E27FC236}">
                <a16:creationId xmlns:a16="http://schemas.microsoft.com/office/drawing/2014/main" id="{55B79747-8D41-4A7C-9BF2-594737D1C45D}"/>
              </a:ext>
            </a:extLst>
          </p:cNvPr>
          <p:cNvSpPr>
            <a:spLocks/>
          </p:cNvSpPr>
          <p:nvPr/>
        </p:nvSpPr>
        <p:spPr bwMode="auto">
          <a:xfrm>
            <a:off x="0" y="0"/>
            <a:ext cx="9131300" cy="6845300"/>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21600"/>
                </a:moveTo>
                <a:lnTo>
                  <a:pt x="0" y="0"/>
                </a:lnTo>
                <a:lnTo>
                  <a:pt x="21600" y="0"/>
                </a:lnTo>
              </a:path>
            </a:pathLst>
          </a:custGeom>
          <a:noFill/>
          <a:ln w="3175" cap="flat" cmpd="sng">
            <a:solidFill>
              <a:srgbClr val="7B7B7B"/>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45720" rIns="4572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pitchFamily="34" charset="0"/>
              <a:sym typeface="Calibri" panose="020F0502020204030204" pitchFamily="34" charset="0"/>
            </a:endParaRPr>
          </a:p>
        </p:txBody>
      </p:sp>
      <p:sp>
        <p:nvSpPr>
          <p:cNvPr id="4101" name="AutoShape 5">
            <a:extLst>
              <a:ext uri="{FF2B5EF4-FFF2-40B4-BE49-F238E27FC236}">
                <a16:creationId xmlns:a16="http://schemas.microsoft.com/office/drawing/2014/main" id="{1F7B2729-1C32-4B20-8357-ED9837BBFFD8}"/>
              </a:ext>
            </a:extLst>
          </p:cNvPr>
          <p:cNvSpPr>
            <a:spLocks/>
          </p:cNvSpPr>
          <p:nvPr/>
        </p:nvSpPr>
        <p:spPr bwMode="auto">
          <a:xfrm>
            <a:off x="0" y="0"/>
            <a:ext cx="9131300" cy="6845300"/>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21600"/>
                </a:moveTo>
                <a:lnTo>
                  <a:pt x="0" y="0"/>
                </a:lnTo>
                <a:lnTo>
                  <a:pt x="21600" y="0"/>
                </a:lnTo>
              </a:path>
            </a:pathLst>
          </a:custGeom>
          <a:noFill/>
          <a:ln w="3175" cap="flat" cmpd="sng">
            <a:solidFill>
              <a:srgbClr val="7B7B7B"/>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45720" rIns="4572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pitchFamily="34" charset="0"/>
              <a:sym typeface="Calibri" panose="020F0502020204030204" pitchFamily="34" charset="0"/>
            </a:endParaRPr>
          </a:p>
        </p:txBody>
      </p:sp>
      <p:sp>
        <p:nvSpPr>
          <p:cNvPr id="4106" name="Line 13">
            <a:extLst>
              <a:ext uri="{FF2B5EF4-FFF2-40B4-BE49-F238E27FC236}">
                <a16:creationId xmlns:a16="http://schemas.microsoft.com/office/drawing/2014/main" id="{733C6D24-2B0A-41CA-92F8-FE09FC0161D6}"/>
              </a:ext>
            </a:extLst>
          </p:cNvPr>
          <p:cNvSpPr>
            <a:spLocks noChangeShapeType="1"/>
          </p:cNvSpPr>
          <p:nvPr/>
        </p:nvSpPr>
        <p:spPr bwMode="auto">
          <a:xfrm>
            <a:off x="0" y="6851650"/>
            <a:ext cx="9144000" cy="0"/>
          </a:xfrm>
          <a:prstGeom prst="line">
            <a:avLst/>
          </a:prstGeom>
          <a:noFill/>
          <a:ln w="12700">
            <a:solidFill>
              <a:srgbClr val="666666"/>
            </a:solidFill>
            <a:round/>
            <a:headEnd/>
            <a:tailEnd/>
          </a:ln>
          <a:extLst>
            <a:ext uri="{909E8E84-426E-40DD-AFC4-6F175D3DCCD1}">
              <a14:hiddenFill xmlns:a14="http://schemas.microsoft.com/office/drawing/2010/main">
                <a:noFill/>
              </a14:hiddenFill>
            </a:ext>
          </a:extLst>
        </p:spPr>
        <p:txBody>
          <a:bodyPr lIns="45720" rIns="4572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pitchFamily="34" charset="0"/>
              <a:sym typeface="Calibri" panose="020F0502020204030204" pitchFamily="34" charset="0"/>
            </a:endParaRPr>
          </a:p>
        </p:txBody>
      </p:sp>
      <p:sp>
        <p:nvSpPr>
          <p:cNvPr id="6" name="Content Placeholder 5">
            <a:extLst>
              <a:ext uri="{FF2B5EF4-FFF2-40B4-BE49-F238E27FC236}">
                <a16:creationId xmlns:a16="http://schemas.microsoft.com/office/drawing/2014/main" id="{874AC0FF-F2EF-4C06-A028-D851E75D932F}"/>
              </a:ext>
            </a:extLst>
          </p:cNvPr>
          <p:cNvSpPr>
            <a:spLocks noGrp="1"/>
          </p:cNvSpPr>
          <p:nvPr>
            <p:ph idx="1"/>
          </p:nvPr>
        </p:nvSpPr>
        <p:spPr>
          <a:xfrm>
            <a:off x="381000" y="1417637"/>
            <a:ext cx="8576468" cy="4525963"/>
          </a:xfrm>
        </p:spPr>
        <p:txBody>
          <a:bodyPr>
            <a:normAutofit/>
          </a:bodyPr>
          <a:lstStyle/>
          <a:p>
            <a:pPr marL="0" lvl="0" indent="0" algn="just" defTabSz="685800">
              <a:lnSpc>
                <a:spcPct val="90000"/>
              </a:lnSpc>
              <a:spcBef>
                <a:spcPts val="750"/>
              </a:spcBef>
              <a:buNone/>
            </a:pPr>
            <a:r>
              <a:rPr lang="en-US" altLang="fr-FR" sz="2000" b="1">
                <a:solidFill>
                  <a:srgbClr val="0070C0"/>
                </a:solidFill>
                <a:latin typeface="Calibri"/>
                <a:cs typeface="Arial" charset="0"/>
              </a:rPr>
              <a:t>Objective </a:t>
            </a:r>
          </a:p>
          <a:p>
            <a:pPr marL="0" indent="0" algn="just" defTabSz="685800">
              <a:lnSpc>
                <a:spcPct val="90000"/>
              </a:lnSpc>
              <a:spcBef>
                <a:spcPts val="750"/>
              </a:spcBef>
              <a:buNone/>
            </a:pPr>
            <a:r>
              <a:rPr lang="en-US" altLang="fr-FR" sz="2000">
                <a:solidFill>
                  <a:prstClr val="black"/>
                </a:solidFill>
                <a:latin typeface="Calibri"/>
                <a:cs typeface="Arial" charset="0"/>
              </a:rPr>
              <a:t>To achieve structural transformation and balanced development through implementation of a conducive environment for employment creation for women and young people in North Africa</a:t>
            </a:r>
          </a:p>
          <a:p>
            <a:pPr marL="0" lvl="0" indent="0" algn="just" defTabSz="685800">
              <a:lnSpc>
                <a:spcPct val="90000"/>
              </a:lnSpc>
              <a:spcBef>
                <a:spcPts val="750"/>
              </a:spcBef>
              <a:buNone/>
            </a:pPr>
            <a:r>
              <a:rPr lang="en-US" altLang="fr-FR" sz="2000" b="1">
                <a:solidFill>
                  <a:srgbClr val="0070C0"/>
                </a:solidFill>
                <a:latin typeface="Calibri"/>
                <a:cs typeface="Arial" charset="0"/>
              </a:rPr>
              <a:t>Expected accomplishments </a:t>
            </a:r>
            <a:endParaRPr lang="fr-FR" altLang="fr-FR" sz="2000" b="1">
              <a:solidFill>
                <a:srgbClr val="0070C0"/>
              </a:solidFill>
              <a:latin typeface="Calibri"/>
              <a:cs typeface="Arial" charset="0"/>
            </a:endParaRPr>
          </a:p>
          <a:p>
            <a:pPr marL="0" lvl="0" indent="0" algn="just" defTabSz="685800">
              <a:lnSpc>
                <a:spcPct val="90000"/>
              </a:lnSpc>
              <a:spcBef>
                <a:spcPts val="750"/>
              </a:spcBef>
              <a:buNone/>
            </a:pPr>
            <a:r>
              <a:rPr lang="en-US" altLang="fr-FR" sz="2000">
                <a:solidFill>
                  <a:prstClr val="black"/>
                </a:solidFill>
                <a:latin typeface="Calibri"/>
                <a:cs typeface="Arial" charset="0"/>
              </a:rPr>
              <a:t>(A) Enhanced capacity of member States in the North Africa subregion to design and implement national policies and strategies for sustainable employment creation</a:t>
            </a:r>
          </a:p>
          <a:p>
            <a:pPr marL="0" lvl="0" indent="0" algn="just" defTabSz="685800">
              <a:lnSpc>
                <a:spcPct val="90000"/>
              </a:lnSpc>
              <a:spcBef>
                <a:spcPts val="750"/>
              </a:spcBef>
              <a:buNone/>
            </a:pPr>
            <a:r>
              <a:rPr lang="en-US" altLang="fr-FR" sz="2000">
                <a:solidFill>
                  <a:prstClr val="black"/>
                </a:solidFill>
                <a:latin typeface="Calibri"/>
                <a:cs typeface="Arial" charset="0"/>
              </a:rPr>
              <a:t>(B) Strengthened capacity of member States in the North Africa subregionand regional economic communities to implement subregional development priorities in line with the Sustainable Development Goalsand Agenda 2063 with due consideration foryouth and gender perspectives</a:t>
            </a:r>
            <a:endParaRPr lang="fr-FR" altLang="fr-FR" sz="2000">
              <a:solidFill>
                <a:prstClr val="white"/>
              </a:solidFill>
              <a:latin typeface="Calibri"/>
              <a:cs typeface="Arial" charset="0"/>
            </a:endParaRPr>
          </a:p>
          <a:p>
            <a:endParaRPr lang="en-US" sz="2000"/>
          </a:p>
        </p:txBody>
      </p:sp>
      <p:sp>
        <p:nvSpPr>
          <p:cNvPr id="7" name="Text Placeholder 6">
            <a:extLst>
              <a:ext uri="{FF2B5EF4-FFF2-40B4-BE49-F238E27FC236}">
                <a16:creationId xmlns:a16="http://schemas.microsoft.com/office/drawing/2014/main" id="{706A4838-5140-4542-8282-1125AC8030EC}"/>
              </a:ext>
            </a:extLst>
          </p:cNvPr>
          <p:cNvSpPr>
            <a:spLocks noGrp="1"/>
          </p:cNvSpPr>
          <p:nvPr>
            <p:ph type="body" sz="quarter" idx="10"/>
          </p:nvPr>
        </p:nvSpPr>
        <p:spPr/>
        <p:txBody>
          <a:bodyPr/>
          <a:lstStyle/>
          <a:p>
            <a:r>
              <a:rPr lang="fr-FR" altLang="fr-FR">
                <a:latin typeface="Calibri"/>
                <a:cs typeface="Arial" charset="0"/>
              </a:rPr>
              <a:t>2018-2019 Work Programme</a:t>
            </a:r>
          </a:p>
          <a:p>
            <a:endParaRPr lang="en-US"/>
          </a:p>
        </p:txBody>
      </p:sp>
    </p:spTree>
    <p:extLst>
      <p:ext uri="{BB962C8B-B14F-4D97-AF65-F5344CB8AC3E}">
        <p14:creationId xmlns:p14="http://schemas.microsoft.com/office/powerpoint/2010/main" val="78306327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5666F90-E82C-40E8-B740-303B4B14AE40}"/>
              </a:ext>
            </a:extLst>
          </p:cNvPr>
          <p:cNvSpPr>
            <a:spLocks noGrp="1"/>
          </p:cNvSpPr>
          <p:nvPr>
            <p:ph idx="1"/>
          </p:nvPr>
        </p:nvSpPr>
        <p:spPr>
          <a:xfrm>
            <a:off x="152400" y="1219200"/>
            <a:ext cx="8915400" cy="4876800"/>
          </a:xfrm>
        </p:spPr>
        <p:txBody>
          <a:bodyPr>
            <a:noAutofit/>
          </a:bodyPr>
          <a:lstStyle/>
          <a:p>
            <a:pPr marL="0" indent="0" algn="just">
              <a:lnSpc>
                <a:spcPct val="130000"/>
              </a:lnSpc>
              <a:buNone/>
              <a:defRPr/>
            </a:pPr>
            <a:r>
              <a:rPr lang="en-US" altLang="fr-FR" sz="2000">
                <a:latin typeface="Calibri" pitchFamily="34" charset="0"/>
                <a:cs typeface="Arial" pitchFamily="34" charset="0"/>
              </a:rPr>
              <a:t>1. </a:t>
            </a:r>
            <a:r>
              <a:rPr lang="en-US" altLang="fr-FR" sz="2400">
                <a:latin typeface="Calibri" pitchFamily="34" charset="0"/>
                <a:cs typeface="Arial" pitchFamily="34" charset="0"/>
              </a:rPr>
              <a:t>High-Level Regional Dialogue on Employment in North Africa</a:t>
            </a:r>
          </a:p>
          <a:p>
            <a:pPr lvl="1" algn="just">
              <a:buFont typeface="Wingdings" panose="05000000000000000000" pitchFamily="2" charset="2"/>
              <a:buChar char="Ø"/>
              <a:defRPr/>
            </a:pPr>
            <a:r>
              <a:rPr lang="en-US" altLang="fr-FR" sz="2000">
                <a:latin typeface="Calibri" pitchFamily="34" charset="0"/>
                <a:cs typeface="Arial" pitchFamily="34" charset="0"/>
              </a:rPr>
              <a:t>A public-private platform for discussion on reforms and policies needed to overcome existing obstacles and create momentum for job creation </a:t>
            </a:r>
          </a:p>
          <a:p>
            <a:pPr lvl="1" algn="just">
              <a:buFont typeface="Wingdings" panose="05000000000000000000" pitchFamily="2" charset="2"/>
              <a:buChar char="Ø"/>
              <a:defRPr/>
            </a:pPr>
            <a:r>
              <a:rPr lang="en-US" altLang="fr-FR" sz="2000">
                <a:latin typeface="Calibri" pitchFamily="34" charset="0"/>
                <a:cs typeface="Arial" pitchFamily="34" charset="0"/>
              </a:rPr>
              <a:t>Action plan to stimulate employment with:</a:t>
            </a:r>
          </a:p>
          <a:p>
            <a:pPr lvl="2" algn="just">
              <a:buFont typeface="Wingdings" pitchFamily="2" charset="2"/>
              <a:buChar char="§"/>
              <a:defRPr/>
            </a:pPr>
            <a:r>
              <a:rPr lang="en-US" altLang="fr-FR" sz="2000">
                <a:latin typeface="Calibri" pitchFamily="34" charset="0"/>
                <a:cs typeface="Arial" pitchFamily="34" charset="0"/>
              </a:rPr>
              <a:t>long-term vision for job creation in fast changing environment, </a:t>
            </a:r>
          </a:p>
          <a:p>
            <a:pPr lvl="2" algn="just">
              <a:buFont typeface="Wingdings" pitchFamily="2" charset="2"/>
              <a:buChar char="§"/>
              <a:defRPr/>
            </a:pPr>
            <a:r>
              <a:rPr lang="en-US" altLang="fr-FR" sz="2000">
                <a:latin typeface="Calibri" pitchFamily="34" charset="0"/>
                <a:cs typeface="Arial" pitchFamily="34" charset="0"/>
              </a:rPr>
              <a:t>improved governance, regulatory framework and public policies</a:t>
            </a:r>
          </a:p>
          <a:p>
            <a:pPr lvl="2" algn="just">
              <a:buFont typeface="Wingdings" pitchFamily="2" charset="2"/>
              <a:buChar char="§"/>
              <a:defRPr/>
            </a:pPr>
            <a:r>
              <a:rPr lang="en-US" altLang="fr-FR" sz="2000">
                <a:latin typeface="Calibri" pitchFamily="34" charset="0"/>
                <a:cs typeface="Arial" pitchFamily="34" charset="0"/>
              </a:rPr>
              <a:t>Improved access to resources and factors of production, including financing, skills and innovation</a:t>
            </a:r>
          </a:p>
          <a:p>
            <a:pPr marL="0" indent="0" algn="just">
              <a:buNone/>
              <a:defRPr/>
            </a:pPr>
            <a:r>
              <a:rPr lang="en-US" altLang="fr-FR" sz="2400">
                <a:latin typeface="Calibri" pitchFamily="34" charset="0"/>
                <a:cs typeface="Arial" pitchFamily="34" charset="0"/>
              </a:rPr>
              <a:t>2. </a:t>
            </a:r>
            <a:r>
              <a:rPr lang="en-US" altLang="fr-FR" sz="2400" dirty="0">
                <a:latin typeface="Calibri" pitchFamily="34" charset="0"/>
                <a:cs typeface="Arial" charset="0"/>
              </a:rPr>
              <a:t>North African Development Forum on the Blue Economy: regional approach to unleash the </a:t>
            </a:r>
            <a:r>
              <a:rPr lang="en-US" altLang="fr-FR" sz="2400">
                <a:latin typeface="Calibri" pitchFamily="34" charset="0"/>
                <a:cs typeface="Arial" charset="0"/>
              </a:rPr>
              <a:t>economic and employment potential </a:t>
            </a:r>
            <a:endParaRPr lang="en-US" altLang="fr-FR" sz="2400" dirty="0">
              <a:latin typeface="Calibri" pitchFamily="34" charset="0"/>
              <a:cs typeface="Arial" pitchFamily="34" charset="0"/>
            </a:endParaRPr>
          </a:p>
          <a:p>
            <a:pPr marL="0" indent="0" algn="just">
              <a:buNone/>
              <a:defRPr/>
            </a:pPr>
            <a:endParaRPr lang="en-US" sz="2000" dirty="0"/>
          </a:p>
        </p:txBody>
      </p:sp>
      <p:sp>
        <p:nvSpPr>
          <p:cNvPr id="3" name="Text Placeholder 2">
            <a:extLst>
              <a:ext uri="{FF2B5EF4-FFF2-40B4-BE49-F238E27FC236}">
                <a16:creationId xmlns:a16="http://schemas.microsoft.com/office/drawing/2014/main" id="{8ECB6D43-77FA-4CE4-AD77-0854FEA1922D}"/>
              </a:ext>
            </a:extLst>
          </p:cNvPr>
          <p:cNvSpPr>
            <a:spLocks noGrp="1"/>
          </p:cNvSpPr>
          <p:nvPr>
            <p:ph type="body" sz="quarter" idx="10"/>
          </p:nvPr>
        </p:nvSpPr>
        <p:spPr>
          <a:xfrm>
            <a:off x="76200" y="15875"/>
            <a:ext cx="8077200" cy="974725"/>
          </a:xfrm>
        </p:spPr>
        <p:txBody>
          <a:bodyPr>
            <a:noAutofit/>
          </a:bodyPr>
          <a:lstStyle/>
          <a:p>
            <a:r>
              <a:rPr lang="en-US" sz="2000" dirty="0"/>
              <a:t>Outcome 1: </a:t>
            </a:r>
            <a:r>
              <a:rPr lang="en-US" altLang="fr-FR" sz="2000" dirty="0">
                <a:latin typeface="Calibri"/>
                <a:cs typeface="Arial" charset="0"/>
              </a:rPr>
              <a:t>Enhanced capacity of member States in the North Africa subregion to design and implement national policies and strategies for sustainable employment creation</a:t>
            </a:r>
          </a:p>
          <a:p>
            <a:endParaRPr lang="en-US" sz="2000" dirty="0"/>
          </a:p>
        </p:txBody>
      </p:sp>
    </p:spTree>
    <p:extLst>
      <p:ext uri="{BB962C8B-B14F-4D97-AF65-F5344CB8AC3E}">
        <p14:creationId xmlns:p14="http://schemas.microsoft.com/office/powerpoint/2010/main" val="8899210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07D3200-8B5F-412B-9D7B-2E20B5804860}"/>
              </a:ext>
            </a:extLst>
          </p:cNvPr>
          <p:cNvSpPr>
            <a:spLocks noGrp="1"/>
          </p:cNvSpPr>
          <p:nvPr>
            <p:ph idx="1"/>
          </p:nvPr>
        </p:nvSpPr>
        <p:spPr>
          <a:xfrm>
            <a:off x="381000" y="1265237"/>
            <a:ext cx="8229600" cy="4525963"/>
          </a:xfrm>
        </p:spPr>
        <p:txBody>
          <a:bodyPr>
            <a:noAutofit/>
          </a:bodyPr>
          <a:lstStyle/>
          <a:p>
            <a:pPr marL="0" indent="0">
              <a:spcBef>
                <a:spcPts val="600"/>
              </a:spcBef>
              <a:spcAft>
                <a:spcPts val="0"/>
              </a:spcAft>
              <a:buNone/>
            </a:pPr>
            <a:r>
              <a:rPr lang="en-US" altLang="fr-FR" sz="2000">
                <a:latin typeface="Calibri" pitchFamily="34" charset="0"/>
                <a:cs typeface="Arial" charset="0"/>
              </a:rPr>
              <a:t>3. </a:t>
            </a:r>
            <a:r>
              <a:rPr lang="en-US" altLang="fr-FR" sz="2400">
                <a:latin typeface="Calibri" pitchFamily="34" charset="0"/>
                <a:cs typeface="Arial" pitchFamily="34" charset="0"/>
              </a:rPr>
              <a:t>Publications and policy briefs:</a:t>
            </a:r>
          </a:p>
          <a:p>
            <a:pPr>
              <a:spcBef>
                <a:spcPts val="600"/>
              </a:spcBef>
              <a:spcAft>
                <a:spcPts val="0"/>
              </a:spcAft>
              <a:buFont typeface="Wingdings" panose="05000000000000000000" pitchFamily="2" charset="2"/>
              <a:buChar char="§"/>
            </a:pPr>
            <a:r>
              <a:rPr lang="en-US" altLang="fr-FR" sz="2000">
                <a:solidFill>
                  <a:schemeClr val="tx1"/>
                </a:solidFill>
                <a:latin typeface="Calibri" pitchFamily="34" charset="0"/>
                <a:cs typeface="Arial" pitchFamily="34" charset="0"/>
              </a:rPr>
              <a:t>policy briefs on </a:t>
            </a:r>
            <a:r>
              <a:rPr lang="en-US" altLang="fr-FR" sz="2000">
                <a:solidFill>
                  <a:schemeClr val="tx1"/>
                </a:solidFill>
                <a:latin typeface="Calibri" pitchFamily="34" charset="0"/>
                <a:cs typeface="Arial" charset="0"/>
              </a:rPr>
              <a:t>"Institutional Quality and Structural Transformation" ; "Sectoral Mapping of the Potential of Regional Value Chains in North Africa”; "Trade liberalization and women's employment in Africa“, etc...</a:t>
            </a:r>
            <a:endParaRPr lang="en-US" altLang="fr-FR" sz="2000">
              <a:solidFill>
                <a:schemeClr val="tx1"/>
              </a:solidFill>
              <a:latin typeface="Calibri" pitchFamily="34" charset="0"/>
              <a:cs typeface="Arial" pitchFamily="34" charset="0"/>
            </a:endParaRPr>
          </a:p>
          <a:p>
            <a:pPr marL="0" indent="0">
              <a:spcBef>
                <a:spcPts val="600"/>
              </a:spcBef>
              <a:spcAft>
                <a:spcPts val="0"/>
              </a:spcAft>
              <a:buNone/>
            </a:pPr>
            <a:r>
              <a:rPr lang="en-US" altLang="fr-FR" sz="2000">
                <a:latin typeface="Calibri" pitchFamily="34" charset="0"/>
                <a:cs typeface="Arial" charset="0"/>
              </a:rPr>
              <a:t>4. Advisory services</a:t>
            </a:r>
          </a:p>
          <a:p>
            <a:pPr>
              <a:spcBef>
                <a:spcPts val="600"/>
              </a:spcBef>
              <a:spcAft>
                <a:spcPts val="0"/>
              </a:spcAft>
              <a:buFont typeface="Wingdings" panose="05000000000000000000" pitchFamily="2" charset="2"/>
              <a:buChar char="§"/>
            </a:pPr>
            <a:r>
              <a:rPr lang="en-US" altLang="fr-FR" sz="2000">
                <a:solidFill>
                  <a:schemeClr val="tx1"/>
                </a:solidFill>
                <a:latin typeface="Calibri" pitchFamily="34" charset="0"/>
                <a:cs typeface="Arial" charset="0"/>
              </a:rPr>
              <a:t>South-south </a:t>
            </a:r>
            <a:r>
              <a:rPr lang="en-US" altLang="fr-FR" sz="2000" dirty="0">
                <a:solidFill>
                  <a:schemeClr val="tx1"/>
                </a:solidFill>
                <a:latin typeface="Calibri" pitchFamily="34" charset="0"/>
                <a:cs typeface="Arial" charset="0"/>
              </a:rPr>
              <a:t>cooperation by Morocco enabling Mauritania to adopt officially, in May 2019, the 2008 National </a:t>
            </a:r>
            <a:r>
              <a:rPr lang="en-US" altLang="fr-FR" sz="2000">
                <a:solidFill>
                  <a:schemeClr val="tx1"/>
                </a:solidFill>
                <a:latin typeface="Calibri" pitchFamily="34" charset="0"/>
                <a:cs typeface="Arial" charset="0"/>
              </a:rPr>
              <a:t>Accounts SysSystems increasing GDP </a:t>
            </a:r>
            <a:r>
              <a:rPr lang="en-US" altLang="fr-FR" sz="2000" dirty="0">
                <a:solidFill>
                  <a:schemeClr val="tx1"/>
                </a:solidFill>
                <a:latin typeface="Calibri" pitchFamily="34" charset="0"/>
                <a:cs typeface="Arial" charset="0"/>
              </a:rPr>
              <a:t>by </a:t>
            </a:r>
            <a:r>
              <a:rPr lang="en-US" altLang="fr-FR" sz="2000">
                <a:solidFill>
                  <a:schemeClr val="tx1"/>
                </a:solidFill>
                <a:latin typeface="Calibri" pitchFamily="34" charset="0"/>
                <a:cs typeface="Arial" charset="0"/>
              </a:rPr>
              <a:t>25%.</a:t>
            </a:r>
            <a:endParaRPr lang="en-US" altLang="fr-FR" sz="2000" dirty="0">
              <a:solidFill>
                <a:schemeClr val="tx1"/>
              </a:solidFill>
              <a:latin typeface="Calibri" pitchFamily="34" charset="0"/>
              <a:cs typeface="Arial" charset="0"/>
            </a:endParaRPr>
          </a:p>
          <a:p>
            <a:pPr>
              <a:spcBef>
                <a:spcPts val="600"/>
              </a:spcBef>
              <a:spcAft>
                <a:spcPts val="0"/>
              </a:spcAft>
              <a:buFont typeface="Wingdings" panose="05000000000000000000" pitchFamily="2" charset="2"/>
              <a:buChar char="§"/>
            </a:pPr>
            <a:r>
              <a:rPr lang="en-US" altLang="fr-FR" sz="2000">
                <a:solidFill>
                  <a:schemeClr val="tx1"/>
                </a:solidFill>
                <a:latin typeface="Calibri" pitchFamily="34" charset="0"/>
                <a:cs typeface="Arial" charset="0"/>
              </a:rPr>
              <a:t>Training </a:t>
            </a:r>
            <a:r>
              <a:rPr lang="en-US" altLang="fr-FR" sz="2000" dirty="0">
                <a:solidFill>
                  <a:schemeClr val="tx1"/>
                </a:solidFill>
                <a:latin typeface="Calibri" pitchFamily="34" charset="0"/>
                <a:cs typeface="Arial" charset="0"/>
              </a:rPr>
              <a:t>on macroeconomic Modeling</a:t>
            </a:r>
            <a:r>
              <a:rPr lang="en-US" altLang="fr-FR" sz="2000">
                <a:solidFill>
                  <a:schemeClr val="tx1"/>
                </a:solidFill>
                <a:latin typeface="Calibri" pitchFamily="34" charset="0"/>
                <a:cs typeface="Arial" charset="0"/>
              </a:rPr>
              <a:t>: Central </a:t>
            </a:r>
            <a:r>
              <a:rPr lang="en-US" altLang="fr-FR" sz="2000" dirty="0">
                <a:solidFill>
                  <a:schemeClr val="tx1"/>
                </a:solidFill>
                <a:latin typeface="Calibri" pitchFamily="34" charset="0"/>
                <a:cs typeface="Arial" charset="0"/>
              </a:rPr>
              <a:t>Bank of Egypt</a:t>
            </a:r>
            <a:r>
              <a:rPr lang="en-US" altLang="fr-FR" sz="2000">
                <a:solidFill>
                  <a:schemeClr val="tx1"/>
                </a:solidFill>
                <a:latin typeface="Calibri" pitchFamily="34" charset="0"/>
                <a:cs typeface="Arial" charset="0"/>
              </a:rPr>
              <a:t>; Algeria’s </a:t>
            </a:r>
            <a:r>
              <a:rPr lang="en-US" altLang="fr-FR" sz="2000" dirty="0">
                <a:solidFill>
                  <a:schemeClr val="tx1"/>
                </a:solidFill>
                <a:latin typeface="Calibri" pitchFamily="34" charset="0"/>
                <a:cs typeface="Arial" charset="0"/>
              </a:rPr>
              <a:t>Ministry of Finance ; Central Bank </a:t>
            </a:r>
            <a:r>
              <a:rPr lang="en-US" altLang="fr-FR" sz="2000">
                <a:solidFill>
                  <a:schemeClr val="tx1"/>
                </a:solidFill>
                <a:latin typeface="Calibri" pitchFamily="34" charset="0"/>
                <a:cs typeface="Arial" charset="0"/>
              </a:rPr>
              <a:t>of Mauritania</a:t>
            </a:r>
          </a:p>
          <a:p>
            <a:pPr>
              <a:spcBef>
                <a:spcPts val="600"/>
              </a:spcBef>
              <a:spcAft>
                <a:spcPts val="0"/>
              </a:spcAft>
              <a:buFont typeface="Wingdings" panose="05000000000000000000" pitchFamily="2" charset="2"/>
              <a:buChar char="§"/>
            </a:pPr>
            <a:r>
              <a:rPr lang="en-US" altLang="fr-FR" sz="2000">
                <a:solidFill>
                  <a:schemeClr val="tx1"/>
                </a:solidFill>
                <a:latin typeface="Calibri" pitchFamily="34" charset="0"/>
              </a:rPr>
              <a:t>Support to Mauritania to finalize its Voluntary National Report (VNR)</a:t>
            </a:r>
            <a:endParaRPr lang="en-US" altLang="fr-FR" sz="2000" dirty="0">
              <a:solidFill>
                <a:schemeClr val="tx1"/>
              </a:solidFill>
              <a:latin typeface="Calibri" pitchFamily="34" charset="0"/>
              <a:cs typeface="Arial" charset="0"/>
            </a:endParaRPr>
          </a:p>
          <a:p>
            <a:endParaRPr lang="en-US" sz="2000" dirty="0"/>
          </a:p>
        </p:txBody>
      </p:sp>
      <p:sp>
        <p:nvSpPr>
          <p:cNvPr id="3" name="Text Placeholder 2">
            <a:extLst>
              <a:ext uri="{FF2B5EF4-FFF2-40B4-BE49-F238E27FC236}">
                <a16:creationId xmlns:a16="http://schemas.microsoft.com/office/drawing/2014/main" id="{D99D4785-4ABD-4E74-8B22-BCDFB8E5C10D}"/>
              </a:ext>
            </a:extLst>
          </p:cNvPr>
          <p:cNvSpPr>
            <a:spLocks noGrp="1"/>
          </p:cNvSpPr>
          <p:nvPr>
            <p:ph type="body" sz="quarter" idx="10"/>
          </p:nvPr>
        </p:nvSpPr>
        <p:spPr>
          <a:xfrm>
            <a:off x="76200" y="0"/>
            <a:ext cx="8077200" cy="1013618"/>
          </a:xfrm>
        </p:spPr>
        <p:txBody>
          <a:bodyPr>
            <a:noAutofit/>
          </a:bodyPr>
          <a:lstStyle/>
          <a:p>
            <a:r>
              <a:rPr lang="en-US" sz="2000" dirty="0"/>
              <a:t>Outcome 1: </a:t>
            </a:r>
            <a:r>
              <a:rPr lang="en-US" altLang="fr-FR" sz="2000" dirty="0">
                <a:latin typeface="Calibri"/>
                <a:cs typeface="Arial" charset="0"/>
              </a:rPr>
              <a:t>Enhanced capacity of member States in the North Africa subregion to design and implement national policies and strategies for sustainable employment creation</a:t>
            </a:r>
          </a:p>
        </p:txBody>
      </p:sp>
    </p:spTree>
    <p:extLst>
      <p:ext uri="{BB962C8B-B14F-4D97-AF65-F5344CB8AC3E}">
        <p14:creationId xmlns:p14="http://schemas.microsoft.com/office/powerpoint/2010/main" val="33146885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0E358E9-F7A9-4145-9472-1FD79CEE4ACD}"/>
              </a:ext>
            </a:extLst>
          </p:cNvPr>
          <p:cNvSpPr>
            <a:spLocks noGrp="1"/>
          </p:cNvSpPr>
          <p:nvPr>
            <p:ph idx="1"/>
          </p:nvPr>
        </p:nvSpPr>
        <p:spPr>
          <a:xfrm>
            <a:off x="304800" y="1371600"/>
            <a:ext cx="8458200" cy="4525963"/>
          </a:xfrm>
        </p:spPr>
        <p:txBody>
          <a:bodyPr>
            <a:noAutofit/>
          </a:bodyPr>
          <a:lstStyle/>
          <a:p>
            <a:pPr marL="57150" indent="0" algn="just">
              <a:buNone/>
            </a:pPr>
            <a:r>
              <a:rPr lang="en-US" altLang="fr-FR" sz="2200" dirty="0">
                <a:solidFill>
                  <a:srgbClr val="0070C0"/>
                </a:solidFill>
                <a:latin typeface="Calibri" pitchFamily="34" charset="0"/>
              </a:rPr>
              <a:t>Accelerate implementation of SDGs:</a:t>
            </a:r>
          </a:p>
          <a:p>
            <a:pPr marL="400050" algn="just">
              <a:buFont typeface="Wingdings" panose="05000000000000000000" pitchFamily="2" charset="2"/>
              <a:buChar char="§"/>
            </a:pPr>
            <a:r>
              <a:rPr lang="en-US" altLang="fr-FR" sz="2000" dirty="0">
                <a:solidFill>
                  <a:schemeClr val="tx1"/>
                </a:solidFill>
                <a:latin typeface="Calibri" pitchFamily="34" charset="0"/>
              </a:rPr>
              <a:t>5th Annual Consultative Meeting of the SRCM-North Africa: 	A revised roadmap (2019-2020) for SDGs implementation, focusing on awareness, monitoring and reporting</a:t>
            </a:r>
            <a:r>
              <a:rPr lang="en-US" altLang="fr-FR" sz="2000">
                <a:solidFill>
                  <a:schemeClr val="tx1"/>
                </a:solidFill>
                <a:latin typeface="Calibri" pitchFamily="34" charset="0"/>
              </a:rPr>
              <a:t>. </a:t>
            </a:r>
          </a:p>
          <a:p>
            <a:pPr marL="400050" algn="just">
              <a:buFont typeface="Wingdings" panose="05000000000000000000" pitchFamily="2" charset="2"/>
              <a:buChar char="§"/>
            </a:pPr>
            <a:r>
              <a:rPr lang="en-US" altLang="fr-FR" sz="2000">
                <a:solidFill>
                  <a:schemeClr val="tx1"/>
                </a:solidFill>
                <a:latin typeface="Calibri" pitchFamily="34" charset="0"/>
              </a:rPr>
              <a:t>5 </a:t>
            </a:r>
            <a:r>
              <a:rPr lang="en-US" altLang="fr-FR" sz="2000" dirty="0">
                <a:solidFill>
                  <a:schemeClr val="tx1"/>
                </a:solidFill>
                <a:latin typeface="Calibri" pitchFamily="34" charset="0"/>
              </a:rPr>
              <a:t>key areas</a:t>
            </a:r>
            <a:r>
              <a:rPr lang="en-US" altLang="fr-FR" sz="2000">
                <a:solidFill>
                  <a:schemeClr val="tx1"/>
                </a:solidFill>
                <a:latin typeface="Calibri" pitchFamily="34" charset="0"/>
              </a:rPr>
              <a:t>: SDGs/Agenda 2063 (UNFPA), employment (ECA), food security (FAO), climate change (UNESCO) and regional integration (ECA).</a:t>
            </a:r>
          </a:p>
          <a:p>
            <a:pPr marL="0" indent="0">
              <a:buNone/>
            </a:pPr>
            <a:r>
              <a:rPr lang="en-US" altLang="fr-FR" sz="2000">
                <a:latin typeface="Calibri" pitchFamily="34" charset="0"/>
              </a:rPr>
              <a:t>Data revolution in North Africa: Using data for structural transformation </a:t>
            </a:r>
          </a:p>
          <a:p>
            <a:pPr>
              <a:buFont typeface="Wingdings" panose="05000000000000000000" pitchFamily="2" charset="2"/>
              <a:buChar char="§"/>
            </a:pPr>
            <a:r>
              <a:rPr lang="en-US" altLang="fr-FR" sz="2000">
                <a:solidFill>
                  <a:schemeClr val="tx1"/>
                </a:solidFill>
                <a:latin typeface="Calibri" pitchFamily="34" charset="0"/>
              </a:rPr>
              <a:t>A comprehensive and in-depth analysis of the legislative, institutional and technical constraints facing North African National Statistics Bureau with focus on employment data collection.</a:t>
            </a:r>
          </a:p>
          <a:p>
            <a:pPr>
              <a:buFont typeface="Wingdings" panose="05000000000000000000" pitchFamily="2" charset="2"/>
              <a:buChar char="§"/>
            </a:pPr>
            <a:r>
              <a:rPr lang="en-US" altLang="fr-FR" sz="2000">
                <a:solidFill>
                  <a:schemeClr val="tx1"/>
                </a:solidFill>
                <a:latin typeface="Calibri" pitchFamily="34" charset="0"/>
              </a:rPr>
              <a:t>Identification of the priority actions and concrete solutions to enhance quality and availability of data to improve monitoring and accelerate SDGs implementation</a:t>
            </a:r>
          </a:p>
          <a:p>
            <a:pPr marL="57150" indent="0" algn="just">
              <a:buNone/>
            </a:pPr>
            <a:endParaRPr lang="en-US" altLang="fr-FR" sz="2200">
              <a:latin typeface="Calibri" pitchFamily="34" charset="0"/>
            </a:endParaRPr>
          </a:p>
          <a:p>
            <a:pPr marL="800100" lvl="1" indent="-342900" algn="just">
              <a:buFont typeface="Wingdings" panose="05000000000000000000" pitchFamily="2" charset="2"/>
              <a:buChar char="§"/>
            </a:pPr>
            <a:endParaRPr lang="en-US" altLang="fr-FR" sz="2000">
              <a:latin typeface="Calibri" pitchFamily="34" charset="0"/>
            </a:endParaRPr>
          </a:p>
          <a:p>
            <a:pPr marL="800100" lvl="1" indent="-342900" algn="just">
              <a:buFont typeface="Wingdings" panose="05000000000000000000" pitchFamily="2" charset="2"/>
              <a:buChar char="§"/>
            </a:pPr>
            <a:endParaRPr lang="en-US" altLang="fr-FR" sz="2000">
              <a:latin typeface="Calibri" pitchFamily="34" charset="0"/>
            </a:endParaRPr>
          </a:p>
          <a:p>
            <a:endParaRPr lang="en-US" sz="2000"/>
          </a:p>
        </p:txBody>
      </p:sp>
      <p:sp>
        <p:nvSpPr>
          <p:cNvPr id="3" name="Text Placeholder 2">
            <a:extLst>
              <a:ext uri="{FF2B5EF4-FFF2-40B4-BE49-F238E27FC236}">
                <a16:creationId xmlns:a16="http://schemas.microsoft.com/office/drawing/2014/main" id="{5D089608-631F-41D8-BAE1-4482025C007F}"/>
              </a:ext>
            </a:extLst>
          </p:cNvPr>
          <p:cNvSpPr>
            <a:spLocks noGrp="1"/>
          </p:cNvSpPr>
          <p:nvPr>
            <p:ph type="body" sz="quarter" idx="10"/>
          </p:nvPr>
        </p:nvSpPr>
        <p:spPr>
          <a:xfrm>
            <a:off x="76200" y="0"/>
            <a:ext cx="8077200" cy="715962"/>
          </a:xfrm>
        </p:spPr>
        <p:txBody>
          <a:bodyPr>
            <a:noAutofit/>
          </a:bodyPr>
          <a:lstStyle/>
          <a:p>
            <a:r>
              <a:rPr lang="en-US" altLang="fr-FR" sz="2000">
                <a:latin typeface="Calibri" pitchFamily="34" charset="0"/>
              </a:rPr>
              <a:t>Outcome 2: Enhanced capacity to implement sub-regional development priorities in accordance with Agenda 2030 and </a:t>
            </a:r>
            <a:br>
              <a:rPr lang="en-US" altLang="fr-FR" sz="2000">
                <a:latin typeface="Calibri" pitchFamily="34" charset="0"/>
              </a:rPr>
            </a:br>
            <a:r>
              <a:rPr lang="en-US" altLang="fr-FR" sz="2000">
                <a:latin typeface="Calibri" pitchFamily="34" charset="0"/>
              </a:rPr>
              <a:t>Agenda 2063…</a:t>
            </a:r>
          </a:p>
        </p:txBody>
      </p:sp>
    </p:spTree>
    <p:extLst>
      <p:ext uri="{BB962C8B-B14F-4D97-AF65-F5344CB8AC3E}">
        <p14:creationId xmlns:p14="http://schemas.microsoft.com/office/powerpoint/2010/main" val="8991039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9B5ABE8-FFBC-4CB9-AA6B-37AC3DD185AB}"/>
              </a:ext>
            </a:extLst>
          </p:cNvPr>
          <p:cNvSpPr>
            <a:spLocks noGrp="1"/>
          </p:cNvSpPr>
          <p:nvPr>
            <p:ph idx="1"/>
          </p:nvPr>
        </p:nvSpPr>
        <p:spPr>
          <a:xfrm>
            <a:off x="381000" y="1493837"/>
            <a:ext cx="8458200" cy="3763963"/>
          </a:xfrm>
        </p:spPr>
        <p:txBody>
          <a:bodyPr>
            <a:noAutofit/>
          </a:bodyPr>
          <a:lstStyle/>
          <a:p>
            <a:pPr algn="just">
              <a:buFont typeface="Wingdings" panose="05000000000000000000" pitchFamily="2" charset="2"/>
              <a:buChar char="Ø"/>
            </a:pPr>
            <a:r>
              <a:rPr lang="en-US" altLang="fr-FR" sz="2400">
                <a:latin typeface="Calibri" pitchFamily="34" charset="0"/>
              </a:rPr>
              <a:t>AfCFTA Advisory support</a:t>
            </a:r>
          </a:p>
          <a:p>
            <a:pPr marL="914400" lvl="1" indent="-457200" algn="just">
              <a:buFont typeface="Wingdings" panose="05000000000000000000" pitchFamily="2" charset="2"/>
              <a:buChar char="§"/>
            </a:pPr>
            <a:r>
              <a:rPr lang="en-US" altLang="fr-FR" sz="2000">
                <a:latin typeface="Calibri" pitchFamily="34" charset="0"/>
              </a:rPr>
              <a:t>National Forums on AfCFTA to raise awareness among various relevant public and private stakeholders in Mauritania, Sudan, and Tunisia</a:t>
            </a:r>
          </a:p>
          <a:p>
            <a:pPr marL="914400" lvl="1" indent="-457200" algn="just">
              <a:buFont typeface="Wingdings" panose="05000000000000000000" pitchFamily="2" charset="2"/>
              <a:buChar char="§"/>
            </a:pPr>
            <a:r>
              <a:rPr lang="en-US" altLang="fr-FR" sz="2000">
                <a:latin typeface="Calibri" pitchFamily="34" charset="0"/>
              </a:rPr>
              <a:t>Substantive contribution to AfCFTA National Conference in Algeria</a:t>
            </a:r>
          </a:p>
          <a:p>
            <a:pPr marL="914400" lvl="1" indent="-457200" algn="just">
              <a:buFont typeface="Wingdings" panose="05000000000000000000" pitchFamily="2" charset="2"/>
              <a:buChar char="§"/>
            </a:pPr>
            <a:r>
              <a:rPr lang="en-US" altLang="fr-FR" sz="2000">
                <a:latin typeface="Calibri" pitchFamily="34" charset="0"/>
              </a:rPr>
              <a:t>Design of the Mauritania’s national AfCFTA strategy</a:t>
            </a:r>
          </a:p>
          <a:p>
            <a:pPr marL="914400" lvl="1" indent="-457200" algn="just">
              <a:buFont typeface="Wingdings" panose="05000000000000000000" pitchFamily="2" charset="2"/>
              <a:buChar char="§"/>
            </a:pPr>
            <a:r>
              <a:rPr lang="en-US" altLang="fr-FR" sz="2000">
                <a:latin typeface="Calibri" pitchFamily="34" charset="0"/>
              </a:rPr>
              <a:t>Impact assessment of Tunisia's accession to COMESA presented at a national validation workshop</a:t>
            </a:r>
          </a:p>
          <a:p>
            <a:endParaRPr lang="en-US" altLang="fr-FR" sz="2000">
              <a:latin typeface="Calibri" pitchFamily="34" charset="0"/>
            </a:endParaRPr>
          </a:p>
          <a:p>
            <a:pPr>
              <a:buFont typeface="Wingdings" panose="05000000000000000000" pitchFamily="2" charset="2"/>
              <a:buChar char="Ø"/>
            </a:pPr>
            <a:r>
              <a:rPr lang="en-US" altLang="fr-FR" sz="2400">
                <a:latin typeface="Calibri" pitchFamily="34" charset="0"/>
              </a:rPr>
              <a:t>Support to localize (Hodh Chargy) the national Strategy for Accelerated Growth and Shared Prosperity (SCAPP) of Mauritania</a:t>
            </a:r>
          </a:p>
        </p:txBody>
      </p:sp>
      <p:sp>
        <p:nvSpPr>
          <p:cNvPr id="3" name="Text Placeholder 2">
            <a:extLst>
              <a:ext uri="{FF2B5EF4-FFF2-40B4-BE49-F238E27FC236}">
                <a16:creationId xmlns:a16="http://schemas.microsoft.com/office/drawing/2014/main" id="{663AC5EE-DF7F-4334-A5F1-1F314A8E9520}"/>
              </a:ext>
            </a:extLst>
          </p:cNvPr>
          <p:cNvSpPr>
            <a:spLocks noGrp="1"/>
          </p:cNvSpPr>
          <p:nvPr>
            <p:ph type="body" sz="quarter" idx="10"/>
          </p:nvPr>
        </p:nvSpPr>
        <p:spPr>
          <a:xfrm>
            <a:off x="152400" y="0"/>
            <a:ext cx="8077200" cy="914400"/>
          </a:xfrm>
        </p:spPr>
        <p:txBody>
          <a:bodyPr>
            <a:noAutofit/>
          </a:bodyPr>
          <a:lstStyle/>
          <a:p>
            <a:r>
              <a:rPr lang="en-US" altLang="fr-FR" sz="2000">
                <a:latin typeface="Calibri" pitchFamily="34" charset="0"/>
              </a:rPr>
              <a:t>Outcome 2: Enhanced capacity to implement sub-regional development priorities in accordance with Agenda 2030 and </a:t>
            </a:r>
            <a:br>
              <a:rPr lang="en-US" altLang="fr-FR" sz="2000">
                <a:latin typeface="Calibri" pitchFamily="34" charset="0"/>
              </a:rPr>
            </a:br>
            <a:r>
              <a:rPr lang="en-US" altLang="fr-FR" sz="2000">
                <a:latin typeface="Calibri" pitchFamily="34" charset="0"/>
              </a:rPr>
              <a:t>Agenda 2063…</a:t>
            </a:r>
          </a:p>
        </p:txBody>
      </p:sp>
    </p:spTree>
    <p:extLst>
      <p:ext uri="{BB962C8B-B14F-4D97-AF65-F5344CB8AC3E}">
        <p14:creationId xmlns:p14="http://schemas.microsoft.com/office/powerpoint/2010/main" val="18767084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7D67093-F648-409F-95AF-09B2A56FE660}"/>
              </a:ext>
            </a:extLst>
          </p:cNvPr>
          <p:cNvSpPr>
            <a:spLocks noGrp="1"/>
          </p:cNvSpPr>
          <p:nvPr>
            <p:ph idx="1"/>
          </p:nvPr>
        </p:nvSpPr>
        <p:spPr/>
        <p:txBody>
          <a:bodyPr/>
          <a:lstStyle/>
          <a:p>
            <a:r>
              <a:rPr lang="en-US" sz="2400"/>
              <a:t>52</a:t>
            </a:r>
            <a:r>
              <a:rPr lang="en-US" sz="2400" baseline="30000"/>
              <a:t>nd</a:t>
            </a:r>
            <a:r>
              <a:rPr lang="en-US" sz="2400"/>
              <a:t> Session of the Conference of Miniters in Marrakesh</a:t>
            </a:r>
            <a:br>
              <a:rPr lang="en-US" sz="2400"/>
            </a:br>
            <a:endParaRPr lang="en-US" sz="2400"/>
          </a:p>
          <a:p>
            <a:r>
              <a:rPr lang="en-US" sz="2400"/>
              <a:t>5</a:t>
            </a:r>
            <a:r>
              <a:rPr lang="en-US" sz="2400" baseline="30000"/>
              <a:t>th</a:t>
            </a:r>
            <a:r>
              <a:rPr lang="en-US" sz="2400"/>
              <a:t> session of ARFSD in Marrakesh</a:t>
            </a:r>
            <a:br>
              <a:rPr lang="en-US" sz="2400"/>
            </a:br>
            <a:endParaRPr lang="en-US" sz="2400"/>
          </a:p>
          <a:p>
            <a:r>
              <a:rPr lang="en-US" sz="2400"/>
              <a:t>Implementation of UN Reforms:</a:t>
            </a:r>
          </a:p>
          <a:p>
            <a:pPr lvl="1"/>
            <a:r>
              <a:rPr lang="en-US" sz="2200"/>
              <a:t>Built close relationship with UNCTs in all 7 countries</a:t>
            </a:r>
          </a:p>
          <a:p>
            <a:pPr lvl="1"/>
            <a:r>
              <a:rPr lang="en-US" sz="2200"/>
              <a:t>Participated in UNCT retreat to ensure more visibility to our activities and better coordination with UN entities at national level</a:t>
            </a:r>
          </a:p>
          <a:p>
            <a:pPr lvl="1"/>
            <a:r>
              <a:rPr lang="en-US" sz="2200"/>
              <a:t>Participated in UNCT activities and events. </a:t>
            </a:r>
          </a:p>
        </p:txBody>
      </p:sp>
      <p:sp>
        <p:nvSpPr>
          <p:cNvPr id="3" name="Text Placeholder 2">
            <a:extLst>
              <a:ext uri="{FF2B5EF4-FFF2-40B4-BE49-F238E27FC236}">
                <a16:creationId xmlns:a16="http://schemas.microsoft.com/office/drawing/2014/main" id="{50338074-A3E8-41E1-A685-0FAD710EA573}"/>
              </a:ext>
            </a:extLst>
          </p:cNvPr>
          <p:cNvSpPr>
            <a:spLocks noGrp="1"/>
          </p:cNvSpPr>
          <p:nvPr>
            <p:ph type="body" sz="quarter" idx="10"/>
          </p:nvPr>
        </p:nvSpPr>
        <p:spPr/>
        <p:txBody>
          <a:bodyPr/>
          <a:lstStyle/>
          <a:p>
            <a:r>
              <a:rPr lang="en-US"/>
              <a:t>Other major achievements</a:t>
            </a:r>
          </a:p>
        </p:txBody>
      </p:sp>
    </p:spTree>
    <p:extLst>
      <p:ext uri="{BB962C8B-B14F-4D97-AF65-F5344CB8AC3E}">
        <p14:creationId xmlns:p14="http://schemas.microsoft.com/office/powerpoint/2010/main" val="2657435757"/>
      </p:ext>
    </p:extLst>
  </p:cSld>
  <p:clrMapOvr>
    <a:masterClrMapping/>
  </p:clrMapOvr>
</p:sld>
</file>

<file path=ppt/theme/theme1.xml><?xml version="1.0" encoding="utf-8"?>
<a:theme xmlns:a="http://schemas.openxmlformats.org/drawingml/2006/main" name="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6A9B82AF11BF543B627E48F61248C3D" ma:contentTypeVersion="11" ma:contentTypeDescription="Create a new document." ma:contentTypeScope="" ma:versionID="8332e9fa4ace320546e1ba023f904b93">
  <xsd:schema xmlns:xsd="http://www.w3.org/2001/XMLSchema" xmlns:xs="http://www.w3.org/2001/XMLSchema" xmlns:p="http://schemas.microsoft.com/office/2006/metadata/properties" xmlns:ns3="95e5e678-43ad-40d1-ac60-f89d2cdf5b98" xmlns:ns4="66598c8a-6b47-4fa5-ac2b-785d0e3e46d1" targetNamespace="http://schemas.microsoft.com/office/2006/metadata/properties" ma:root="true" ma:fieldsID="3a3e80fbd72f8f0a477efa3fe66eaf1b" ns3:_="" ns4:_="">
    <xsd:import namespace="95e5e678-43ad-40d1-ac60-f89d2cdf5b98"/>
    <xsd:import namespace="66598c8a-6b47-4fa5-ac2b-785d0e3e46d1"/>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4:SharedWithUsers" minOccurs="0"/>
                <xsd:element ref="ns4:SharedWithDetails" minOccurs="0"/>
                <xsd:element ref="ns4:SharingHintHash"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e5e678-43ad-40d1-ac60-f89d2cdf5b9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6598c8a-6b47-4fa5-ac2b-785d0e3e46d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SharingHintHash" ma:index="16"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7DD0D9B-E247-494E-8BD7-8EED843F0BE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5e5e678-43ad-40d1-ac60-f89d2cdf5b98"/>
    <ds:schemaRef ds:uri="66598c8a-6b47-4fa5-ac2b-785d0e3e46d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A2B4218-FCC9-4E69-990D-33F05CD2BCF8}">
  <ds:schemaRefs>
    <ds:schemaRef ds:uri="http://schemas.microsoft.com/sharepoint/v3/contenttype/forms"/>
  </ds:schemaRefs>
</ds:datastoreItem>
</file>

<file path=customXml/itemProps3.xml><?xml version="1.0" encoding="utf-8"?>
<ds:datastoreItem xmlns:ds="http://schemas.openxmlformats.org/officeDocument/2006/customXml" ds:itemID="{36FAA8CC-53F3-49E9-9E9A-171B773C3AAB}">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25695</TotalTime>
  <Words>1687</Words>
  <Application>Microsoft Office PowerPoint</Application>
  <PresentationFormat>Affichage à l'écran (4:3)</PresentationFormat>
  <Paragraphs>123</Paragraphs>
  <Slides>23</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23</vt:i4>
      </vt:variant>
    </vt:vector>
  </HeadingPairs>
  <TitlesOfParts>
    <vt:vector size="29" baseType="lpstr">
      <vt:lpstr>Arial</vt:lpstr>
      <vt:lpstr>Calibri</vt:lpstr>
      <vt:lpstr>Lato</vt:lpstr>
      <vt:lpstr>Times New Roman</vt:lpstr>
      <vt:lpstr>Wingdings</vt:lpstr>
      <vt:lpstr>Conception personnalisée</vt:lpstr>
      <vt:lpstr>Status of Implementation of the Work Programme October 2018 – September 2019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SRDC-SA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UNECA</dc:creator>
  <cp:lastModifiedBy>Mohammed Mosseddek</cp:lastModifiedBy>
  <cp:revision>1430</cp:revision>
  <cp:lastPrinted>2015-02-24T12:04:32Z</cp:lastPrinted>
  <dcterms:created xsi:type="dcterms:W3CDTF">2001-03-23T08:25:03Z</dcterms:created>
  <dcterms:modified xsi:type="dcterms:W3CDTF">2019-11-27T04:45:32Z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0x010100F6A9B82AF11BF543B627E48F61248C3D</vt:lpwstr>
  </property>
</Properties>
</file>