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ags/tag3.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5"/>
  </p:notesMasterIdLst>
  <p:sldIdLst>
    <p:sldId id="292" r:id="rId4"/>
    <p:sldId id="379" r:id="rId5"/>
    <p:sldId id="395" r:id="rId6"/>
    <p:sldId id="396" r:id="rId7"/>
    <p:sldId id="380" r:id="rId8"/>
    <p:sldId id="414" r:id="rId9"/>
    <p:sldId id="411" r:id="rId10"/>
    <p:sldId id="377" r:id="rId11"/>
    <p:sldId id="412" r:id="rId12"/>
    <p:sldId id="413" r:id="rId13"/>
    <p:sldId id="415"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18B85F-CD1B-4EFC-AA86-0F78BFAD35D7}">
          <p14:sldIdLst>
            <p14:sldId id="292"/>
            <p14:sldId id="379"/>
            <p14:sldId id="395"/>
            <p14:sldId id="396"/>
            <p14:sldId id="380"/>
            <p14:sldId id="414"/>
            <p14:sldId id="411"/>
            <p14:sldId id="377"/>
            <p14:sldId id="412"/>
            <p14:sldId id="413"/>
            <p14:sldId id="4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98"/>
    <a:srgbClr val="FFFEFC"/>
    <a:srgbClr val="FEFDFB"/>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15775-B9D1-4C16-92EE-F78F885E6546}" v="64" dt="2023-07-27T10:33:05.018"/>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Destaqu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3792" autoAdjust="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my.sharepoint.com/personal/salimata_cisse_un_org/Documents/GOVERNANCE/GOVERNING%20COUNCIL/59th%20GC%20JUNE%202023/59th%20session/Reports/2023%20IDEP%20GC%20%20REPORT%20GRAPHS%20%20UPDATE%2012-06-2023%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rtl="0">
              <a:defRPr/>
            </a:pPr>
            <a:r>
              <a:rPr lang="en-US"/>
              <a:t>SOURCE OF INCOME  2018-2023*</a:t>
            </a:r>
          </a:p>
        </c:rich>
      </c:tx>
      <c:overlay val="0"/>
      <c:spPr>
        <a:noFill/>
        <a:ln>
          <a:noFill/>
        </a:ln>
        <a:effectLst/>
      </c:spPr>
    </c:title>
    <c:autoTitleDeleted val="0"/>
    <c:plotArea>
      <c:layout>
        <c:manualLayout>
          <c:layoutTarget val="inner"/>
          <c:xMode val="edge"/>
          <c:yMode val="edge"/>
          <c:x val="2.3080402738984603E-2"/>
          <c:y val="0.11336264984420807"/>
          <c:w val="0.9769195972610154"/>
          <c:h val="0.72420975886786099"/>
        </c:manualLayout>
      </c:layout>
      <c:barChart>
        <c:barDir val="col"/>
        <c:grouping val="clustered"/>
        <c:varyColors val="0"/>
        <c:ser>
          <c:idx val="0"/>
          <c:order val="0"/>
          <c:tx>
            <c:strRef>
              <c:f>'[Chart in Microsoft PowerPoint]fig3 Rev'!$B$4</c:f>
              <c:strCache>
                <c:ptCount val="1"/>
                <c:pt idx="0">
                  <c:v>2018</c:v>
                </c:pt>
              </c:strCache>
            </c:strRef>
          </c:tx>
          <c:spPr>
            <a:solidFill>
              <a:schemeClr val="accent1"/>
            </a:solidFill>
            <a:ln>
              <a:noFill/>
            </a:ln>
            <a:effectLst/>
          </c:spPr>
          <c:invertIfNegative val="0"/>
          <c:dLbls>
            <c:spPr>
              <a:noFill/>
              <a:ln>
                <a:noFill/>
              </a:ln>
              <a:effectLst/>
            </c:spPr>
            <c:txPr>
              <a:bodyPr vert="eaVert"/>
              <a:lstStyle/>
              <a:p>
                <a:pP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'[Chart in Microsoft PowerPoint]fig3 Rev'!$A$5:$A$8</c:f>
              <c:strCache>
                <c:ptCount val="4"/>
                <c:pt idx="0">
                  <c:v>Member State contributions</c:v>
                </c:pt>
                <c:pt idx="1">
                  <c:v>Transfers and allocations</c:v>
                </c:pt>
                <c:pt idx="2">
                  <c:v>Other income</c:v>
                </c:pt>
                <c:pt idx="3">
                  <c:v>Total</c:v>
                </c:pt>
              </c:strCache>
            </c:strRef>
          </c:cat>
          <c:val>
            <c:numRef>
              <c:f>'[Chart in Microsoft PowerPoint]fig3 Rev'!$B$5:$B$8</c:f>
              <c:numCache>
                <c:formatCode>_(* #,##0_);_(* \(#,##0\);_(* "-"??_);_(@_)</c:formatCode>
                <c:ptCount val="4"/>
                <c:pt idx="0">
                  <c:v>1358000</c:v>
                </c:pt>
                <c:pt idx="1">
                  <c:v>2007709.44</c:v>
                </c:pt>
                <c:pt idx="2">
                  <c:v>74980</c:v>
                </c:pt>
                <c:pt idx="3">
                  <c:v>3440689.44</c:v>
                </c:pt>
              </c:numCache>
            </c:numRef>
          </c:val>
          <c:extLst>
            <c:ext xmlns:c16="http://schemas.microsoft.com/office/drawing/2014/chart" uri="{C3380CC4-5D6E-409C-BE32-E72D297353CC}">
              <c16:uniqueId val="{00000000-76C9-493E-BF3D-6F78D55967EA}"/>
            </c:ext>
          </c:extLst>
        </c:ser>
        <c:ser>
          <c:idx val="1"/>
          <c:order val="1"/>
          <c:tx>
            <c:strRef>
              <c:f>'[Chart in Microsoft PowerPoint]fig3 Rev'!$C$4</c:f>
              <c:strCache>
                <c:ptCount val="1"/>
                <c:pt idx="0">
                  <c:v>2019</c:v>
                </c:pt>
              </c:strCache>
            </c:strRef>
          </c:tx>
          <c:spPr>
            <a:solidFill>
              <a:schemeClr val="accent2"/>
            </a:solidFill>
            <a:ln>
              <a:noFill/>
            </a:ln>
            <a:effectLst/>
          </c:spPr>
          <c:invertIfNegative val="0"/>
          <c:dLbls>
            <c:dLbl>
              <c:idx val="3"/>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60-4A03-BCDC-35A3DD5C1641}"/>
                </c:ext>
              </c:extLst>
            </c:dLbl>
            <c:spPr>
              <a:noFill/>
              <a:ln>
                <a:noFill/>
              </a:ln>
              <a:effectLst/>
            </c:spPr>
            <c:txPr>
              <a:bodyPr vert="eaVert"/>
              <a:lstStyle/>
              <a:p>
                <a:pP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'[Chart in Microsoft PowerPoint]fig3 Rev'!$A$5:$A$8</c:f>
              <c:strCache>
                <c:ptCount val="4"/>
                <c:pt idx="0">
                  <c:v>Member State contributions</c:v>
                </c:pt>
                <c:pt idx="1">
                  <c:v>Transfers and allocations</c:v>
                </c:pt>
                <c:pt idx="2">
                  <c:v>Other income</c:v>
                </c:pt>
                <c:pt idx="3">
                  <c:v>Total</c:v>
                </c:pt>
              </c:strCache>
            </c:strRef>
          </c:cat>
          <c:val>
            <c:numRef>
              <c:f>'[Chart in Microsoft PowerPoint]fig3 Rev'!$C$5:$C$8</c:f>
              <c:numCache>
                <c:formatCode>_(* #,##0_);_(* \(#,##0\);_(* "-"??_);_(@_)</c:formatCode>
                <c:ptCount val="4"/>
                <c:pt idx="0">
                  <c:v>1586783</c:v>
                </c:pt>
                <c:pt idx="1">
                  <c:v>2291608.34</c:v>
                </c:pt>
                <c:pt idx="2">
                  <c:v>549908.31000000006</c:v>
                </c:pt>
                <c:pt idx="3">
                  <c:v>4428299.6500000004</c:v>
                </c:pt>
              </c:numCache>
            </c:numRef>
          </c:val>
          <c:extLst>
            <c:ext xmlns:c16="http://schemas.microsoft.com/office/drawing/2014/chart" uri="{C3380CC4-5D6E-409C-BE32-E72D297353CC}">
              <c16:uniqueId val="{00000001-76C9-493E-BF3D-6F78D55967EA}"/>
            </c:ext>
          </c:extLst>
        </c:ser>
        <c:ser>
          <c:idx val="2"/>
          <c:order val="2"/>
          <c:tx>
            <c:strRef>
              <c:f>'[Chart in Microsoft PowerPoint]fig3 Rev'!$D$4</c:f>
              <c:strCache>
                <c:ptCount val="1"/>
                <c:pt idx="0">
                  <c:v>2020</c:v>
                </c:pt>
              </c:strCache>
            </c:strRef>
          </c:tx>
          <c:spPr>
            <a:solidFill>
              <a:schemeClr val="accent3"/>
            </a:solidFill>
            <a:ln>
              <a:noFill/>
            </a:ln>
            <a:effectLst/>
          </c:spPr>
          <c:invertIfNegative val="0"/>
          <c:dLbls>
            <c:spPr>
              <a:noFill/>
              <a:ln>
                <a:noFill/>
              </a:ln>
              <a:effectLst/>
            </c:spPr>
            <c:txPr>
              <a:bodyPr vert="eaVert"/>
              <a:lstStyle/>
              <a:p>
                <a:pP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'[Chart in Microsoft PowerPoint]fig3 Rev'!$A$5:$A$8</c:f>
              <c:strCache>
                <c:ptCount val="4"/>
                <c:pt idx="0">
                  <c:v>Member State contributions</c:v>
                </c:pt>
                <c:pt idx="1">
                  <c:v>Transfers and allocations</c:v>
                </c:pt>
                <c:pt idx="2">
                  <c:v>Other income</c:v>
                </c:pt>
                <c:pt idx="3">
                  <c:v>Total</c:v>
                </c:pt>
              </c:strCache>
            </c:strRef>
          </c:cat>
          <c:val>
            <c:numRef>
              <c:f>'[Chart in Microsoft PowerPoint]fig3 Rev'!$D$5:$D$8</c:f>
              <c:numCache>
                <c:formatCode>_(* #,##0_);_(* \(#,##0\);_(* "-"??_);_(@_)</c:formatCode>
                <c:ptCount val="4"/>
                <c:pt idx="0">
                  <c:v>883931.12</c:v>
                </c:pt>
                <c:pt idx="1">
                  <c:v>2090675</c:v>
                </c:pt>
                <c:pt idx="2">
                  <c:v>491936</c:v>
                </c:pt>
                <c:pt idx="3">
                  <c:v>3466542.12</c:v>
                </c:pt>
              </c:numCache>
            </c:numRef>
          </c:val>
          <c:extLst>
            <c:ext xmlns:c16="http://schemas.microsoft.com/office/drawing/2014/chart" uri="{C3380CC4-5D6E-409C-BE32-E72D297353CC}">
              <c16:uniqueId val="{00000002-76C9-493E-BF3D-6F78D55967EA}"/>
            </c:ext>
          </c:extLst>
        </c:ser>
        <c:ser>
          <c:idx val="3"/>
          <c:order val="3"/>
          <c:tx>
            <c:strRef>
              <c:f>'[Chart in Microsoft PowerPoint]fig3 Rev'!$E$4</c:f>
              <c:strCache>
                <c:ptCount val="1"/>
                <c:pt idx="0">
                  <c:v>2021</c:v>
                </c:pt>
              </c:strCache>
            </c:strRef>
          </c:tx>
          <c:spPr>
            <a:solidFill>
              <a:schemeClr val="accent4"/>
            </a:solidFill>
            <a:ln>
              <a:noFill/>
            </a:ln>
            <a:effectLst/>
          </c:spPr>
          <c:invertIfNegative val="0"/>
          <c:dLbls>
            <c:spPr>
              <a:noFill/>
              <a:ln>
                <a:noFill/>
              </a:ln>
              <a:effectLst/>
            </c:spPr>
            <c:txPr>
              <a:bodyPr vert="eaVert"/>
              <a:lstStyle/>
              <a:p>
                <a:pP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'[Chart in Microsoft PowerPoint]fig3 Rev'!$A$5:$A$8</c:f>
              <c:strCache>
                <c:ptCount val="4"/>
                <c:pt idx="0">
                  <c:v>Member State contributions</c:v>
                </c:pt>
                <c:pt idx="1">
                  <c:v>Transfers and allocations</c:v>
                </c:pt>
                <c:pt idx="2">
                  <c:v>Other income</c:v>
                </c:pt>
                <c:pt idx="3">
                  <c:v>Total</c:v>
                </c:pt>
              </c:strCache>
            </c:strRef>
          </c:cat>
          <c:val>
            <c:numRef>
              <c:f>'[Chart in Microsoft PowerPoint]fig3 Rev'!$E$5:$E$8</c:f>
              <c:numCache>
                <c:formatCode>_(* #,##0_);_(* \(#,##0\);_(* "-"??_);_(@_)</c:formatCode>
                <c:ptCount val="4"/>
                <c:pt idx="0">
                  <c:v>1394584.54</c:v>
                </c:pt>
                <c:pt idx="1">
                  <c:v>1648260</c:v>
                </c:pt>
                <c:pt idx="2">
                  <c:v>557432</c:v>
                </c:pt>
                <c:pt idx="3">
                  <c:v>3600276.54</c:v>
                </c:pt>
              </c:numCache>
            </c:numRef>
          </c:val>
          <c:extLst>
            <c:ext xmlns:c16="http://schemas.microsoft.com/office/drawing/2014/chart" uri="{C3380CC4-5D6E-409C-BE32-E72D297353CC}">
              <c16:uniqueId val="{00000003-76C9-493E-BF3D-6F78D55967EA}"/>
            </c:ext>
          </c:extLst>
        </c:ser>
        <c:ser>
          <c:idx val="4"/>
          <c:order val="4"/>
          <c:tx>
            <c:strRef>
              <c:f>'[Chart in Microsoft PowerPoint]fig3 Rev'!$F$4</c:f>
              <c:strCache>
                <c:ptCount val="1"/>
                <c:pt idx="0">
                  <c:v>2022</c:v>
                </c:pt>
              </c:strCache>
            </c:strRef>
          </c:tx>
          <c:spPr>
            <a:solidFill>
              <a:schemeClr val="accent5"/>
            </a:solidFill>
            <a:ln>
              <a:noFill/>
            </a:ln>
            <a:effectLst/>
          </c:spPr>
          <c:invertIfNegative val="0"/>
          <c:dLbls>
            <c:spPr>
              <a:noFill/>
              <a:ln>
                <a:noFill/>
              </a:ln>
              <a:effectLst/>
            </c:spPr>
            <c:txPr>
              <a:bodyPr vert="eaVert"/>
              <a:lstStyle/>
              <a:p>
                <a:pP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'[Chart in Microsoft PowerPoint]fig3 Rev'!$A$5:$A$8</c:f>
              <c:strCache>
                <c:ptCount val="4"/>
                <c:pt idx="0">
                  <c:v>Member State contributions</c:v>
                </c:pt>
                <c:pt idx="1">
                  <c:v>Transfers and allocations</c:v>
                </c:pt>
                <c:pt idx="2">
                  <c:v>Other income</c:v>
                </c:pt>
                <c:pt idx="3">
                  <c:v>Total</c:v>
                </c:pt>
              </c:strCache>
            </c:strRef>
          </c:cat>
          <c:val>
            <c:numRef>
              <c:f>'[Chart in Microsoft PowerPoint]fig3 Rev'!$F$5:$F$8</c:f>
              <c:numCache>
                <c:formatCode>_(* #,##0_);_(* \(#,##0\);_(* "-"??_);_(@_)</c:formatCode>
                <c:ptCount val="4"/>
                <c:pt idx="0">
                  <c:v>805964.74</c:v>
                </c:pt>
                <c:pt idx="1">
                  <c:v>1669000</c:v>
                </c:pt>
                <c:pt idx="2">
                  <c:v>602339.6</c:v>
                </c:pt>
                <c:pt idx="3">
                  <c:v>3077304.3400000003</c:v>
                </c:pt>
              </c:numCache>
            </c:numRef>
          </c:val>
          <c:extLst>
            <c:ext xmlns:c16="http://schemas.microsoft.com/office/drawing/2014/chart" uri="{C3380CC4-5D6E-409C-BE32-E72D297353CC}">
              <c16:uniqueId val="{00000004-76C9-493E-BF3D-6F78D55967EA}"/>
            </c:ext>
          </c:extLst>
        </c:ser>
        <c:ser>
          <c:idx val="5"/>
          <c:order val="5"/>
          <c:tx>
            <c:strRef>
              <c:f>'[Chart in Microsoft PowerPoint]fig3 Rev'!$G$4</c:f>
              <c:strCache>
                <c:ptCount val="1"/>
                <c:pt idx="0">
                  <c:v>2023</c:v>
                </c:pt>
              </c:strCache>
            </c:strRef>
          </c:tx>
          <c:spPr>
            <a:solidFill>
              <a:schemeClr val="accent6"/>
            </a:solidFill>
            <a:ln>
              <a:noFill/>
            </a:ln>
            <a:effectLst/>
          </c:spPr>
          <c:invertIfNegative val="0"/>
          <c:dLbls>
            <c:spPr>
              <a:noFill/>
              <a:ln>
                <a:noFill/>
              </a:ln>
              <a:effectLst/>
            </c:spPr>
            <c:txPr>
              <a:bodyPr rot="0" vert="eaVert"/>
              <a:lstStyle/>
              <a:p>
                <a:pPr algn="ct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'[Chart in Microsoft PowerPoint]fig3 Rev'!$A$5:$A$8</c:f>
              <c:strCache>
                <c:ptCount val="4"/>
                <c:pt idx="0">
                  <c:v>Member State contributions</c:v>
                </c:pt>
                <c:pt idx="1">
                  <c:v>Transfers and allocations</c:v>
                </c:pt>
                <c:pt idx="2">
                  <c:v>Other income</c:v>
                </c:pt>
                <c:pt idx="3">
                  <c:v>Total</c:v>
                </c:pt>
              </c:strCache>
            </c:strRef>
          </c:cat>
          <c:val>
            <c:numRef>
              <c:f>'[Chart in Microsoft PowerPoint]fig3 Rev'!$G$5:$G$8</c:f>
              <c:numCache>
                <c:formatCode>_(* #,##0_);_(* \(#,##0\);_(* "-"??_);_(@_)</c:formatCode>
                <c:ptCount val="4"/>
                <c:pt idx="0">
                  <c:v>219813</c:v>
                </c:pt>
                <c:pt idx="1">
                  <c:v>1435500</c:v>
                </c:pt>
                <c:pt idx="2">
                  <c:v>0</c:v>
                </c:pt>
                <c:pt idx="3">
                  <c:v>1655313</c:v>
                </c:pt>
              </c:numCache>
            </c:numRef>
          </c:val>
          <c:extLst>
            <c:ext xmlns:c16="http://schemas.microsoft.com/office/drawing/2014/chart" uri="{C3380CC4-5D6E-409C-BE32-E72D297353CC}">
              <c16:uniqueId val="{00000005-76C9-493E-BF3D-6F78D55967EA}"/>
            </c:ext>
          </c:extLst>
        </c:ser>
        <c:dLbls>
          <c:dLblPos val="outEnd"/>
          <c:showLegendKey val="0"/>
          <c:showVal val="1"/>
          <c:showCatName val="0"/>
          <c:showSerName val="0"/>
          <c:showPercent val="0"/>
          <c:showBubbleSize val="0"/>
        </c:dLbls>
        <c:gapWidth val="219"/>
        <c:overlap val="-27"/>
        <c:axId val="639400288"/>
        <c:axId val="639396352"/>
      </c:barChart>
      <c:catAx>
        <c:axId val="6394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fr-FR"/>
          </a:p>
        </c:txPr>
        <c:crossAx val="639396352"/>
        <c:crosses val="autoZero"/>
        <c:auto val="1"/>
        <c:lblAlgn val="ctr"/>
        <c:lblOffset val="100"/>
        <c:noMultiLvlLbl val="0"/>
      </c:catAx>
      <c:valAx>
        <c:axId val="639396352"/>
        <c:scaling>
          <c:orientation val="minMax"/>
        </c:scaling>
        <c:delete val="1"/>
        <c:axPos val="l"/>
        <c:numFmt formatCode="_(* #,##0_);_(* \(#,##0\);_(* &quot;-&quot;??_);_(@_)" sourceLinked="1"/>
        <c:majorTickMark val="none"/>
        <c:minorTickMark val="none"/>
        <c:tickLblPos val="nextTo"/>
        <c:crossAx val="639400288"/>
        <c:crosses val="autoZero"/>
        <c:crossBetween val="between"/>
      </c:valAx>
      <c:spPr>
        <a:noFill/>
        <a:ln w="25400">
          <a:noFill/>
        </a:ln>
        <a:effectLst/>
      </c:spPr>
    </c:plotArea>
    <c:legend>
      <c:legendPos val="b"/>
      <c:layout>
        <c:manualLayout>
          <c:xMode val="edge"/>
          <c:yMode val="edge"/>
          <c:x val="0.31250873569287635"/>
          <c:y val="8.3355282344092951E-2"/>
          <c:w val="0.36666852004716138"/>
          <c:h val="7.0725557880285936E-2"/>
        </c:manualLayout>
      </c:layout>
      <c:overlay val="0"/>
      <c:spPr>
        <a:noFill/>
        <a:ln>
          <a:noFill/>
        </a:ln>
        <a:effectLst/>
      </c:spPr>
      <c:txPr>
        <a:bodyPr rot="0" vert="horz"/>
        <a:lstStyle/>
        <a:p>
          <a:pPr>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lumMod val="65000"/>
                    <a:lumOff val="35000"/>
                  </a:schemeClr>
                </a:solidFill>
                <a:latin typeface="+mn-lt"/>
                <a:ea typeface="+mn-ea"/>
                <a:cs typeface="+mn-cs"/>
              </a:defRPr>
            </a:pPr>
            <a:endParaRPr lang="fr-F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228012385769297E-2"/>
          <c:y val="0.14920049683328607"/>
          <c:w val="0.92947170095982523"/>
          <c:h val="0.77829014031111066"/>
        </c:manualLayout>
      </c:layout>
      <c:barChart>
        <c:barDir val="col"/>
        <c:grouping val="clustered"/>
        <c:varyColors val="0"/>
        <c:ser>
          <c:idx val="0"/>
          <c:order val="0"/>
          <c:tx>
            <c:strRef>
              <c:f>'fig4'!$C$4</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'fig4'!$C$5</c:f>
              <c:numCache>
                <c:formatCode>#,##0</c:formatCode>
                <c:ptCount val="1"/>
                <c:pt idx="0">
                  <c:v>1624000</c:v>
                </c:pt>
              </c:numCache>
            </c:numRef>
          </c:val>
          <c:extLst>
            <c:ext xmlns:c16="http://schemas.microsoft.com/office/drawing/2014/chart" uri="{C3380CC4-5D6E-409C-BE32-E72D297353CC}">
              <c16:uniqueId val="{00000000-0F06-4FAA-9B96-143129658636}"/>
            </c:ext>
          </c:extLst>
        </c:ser>
        <c:ser>
          <c:idx val="1"/>
          <c:order val="1"/>
          <c:tx>
            <c:strRef>
              <c:f>'fig4'!$D$4</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'fig4'!$D$5</c:f>
              <c:numCache>
                <c:formatCode>#,##0</c:formatCode>
                <c:ptCount val="1"/>
                <c:pt idx="0">
                  <c:v>761291.08</c:v>
                </c:pt>
              </c:numCache>
            </c:numRef>
          </c:val>
          <c:extLst>
            <c:ext xmlns:c16="http://schemas.microsoft.com/office/drawing/2014/chart" uri="{C3380CC4-5D6E-409C-BE32-E72D297353CC}">
              <c16:uniqueId val="{00000001-0F06-4FAA-9B96-143129658636}"/>
            </c:ext>
          </c:extLst>
        </c:ser>
        <c:ser>
          <c:idx val="2"/>
          <c:order val="2"/>
          <c:tx>
            <c:strRef>
              <c:f>'fig4'!$E$4</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'fig4'!$E$5</c:f>
              <c:numCache>
                <c:formatCode>#,##0</c:formatCode>
                <c:ptCount val="1"/>
                <c:pt idx="0">
                  <c:v>1586783</c:v>
                </c:pt>
              </c:numCache>
            </c:numRef>
          </c:val>
          <c:extLst>
            <c:ext xmlns:c16="http://schemas.microsoft.com/office/drawing/2014/chart" uri="{C3380CC4-5D6E-409C-BE32-E72D297353CC}">
              <c16:uniqueId val="{00000002-0F06-4FAA-9B96-143129658636}"/>
            </c:ext>
          </c:extLst>
        </c:ser>
        <c:ser>
          <c:idx val="3"/>
          <c:order val="3"/>
          <c:tx>
            <c:strRef>
              <c:f>'fig4'!$F$4</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'fig4'!$F$5</c:f>
              <c:numCache>
                <c:formatCode>#,##0</c:formatCode>
                <c:ptCount val="1"/>
                <c:pt idx="0">
                  <c:v>883931</c:v>
                </c:pt>
              </c:numCache>
            </c:numRef>
          </c:val>
          <c:extLst>
            <c:ext xmlns:c16="http://schemas.microsoft.com/office/drawing/2014/chart" uri="{C3380CC4-5D6E-409C-BE32-E72D297353CC}">
              <c16:uniqueId val="{00000003-0F06-4FAA-9B96-143129658636}"/>
            </c:ext>
          </c:extLst>
        </c:ser>
        <c:ser>
          <c:idx val="4"/>
          <c:order val="4"/>
          <c:tx>
            <c:strRef>
              <c:f>'fig4'!$G$4</c:f>
              <c:strCache>
                <c:ptCount val="1"/>
                <c:pt idx="0">
                  <c:v>2021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'fig4'!$G$5</c:f>
              <c:numCache>
                <c:formatCode>#,##0</c:formatCode>
                <c:ptCount val="1"/>
                <c:pt idx="0">
                  <c:v>1394335</c:v>
                </c:pt>
              </c:numCache>
            </c:numRef>
          </c:val>
          <c:extLst>
            <c:ext xmlns:c16="http://schemas.microsoft.com/office/drawing/2014/chart" uri="{C3380CC4-5D6E-409C-BE32-E72D297353CC}">
              <c16:uniqueId val="{00000004-0F06-4FAA-9B96-143129658636}"/>
            </c:ext>
          </c:extLst>
        </c:ser>
        <c:ser>
          <c:idx val="5"/>
          <c:order val="5"/>
          <c:tx>
            <c:strRef>
              <c:f>'fig4'!$H$4</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'fig4'!$H$5</c:f>
              <c:numCache>
                <c:formatCode>#,##0</c:formatCode>
                <c:ptCount val="1"/>
                <c:pt idx="0">
                  <c:v>805964.74</c:v>
                </c:pt>
              </c:numCache>
            </c:numRef>
          </c:val>
          <c:extLst>
            <c:ext xmlns:c16="http://schemas.microsoft.com/office/drawing/2014/chart" uri="{C3380CC4-5D6E-409C-BE32-E72D297353CC}">
              <c16:uniqueId val="{00000005-0F06-4FAA-9B96-143129658636}"/>
            </c:ext>
          </c:extLst>
        </c:ser>
        <c:ser>
          <c:idx val="6"/>
          <c:order val="6"/>
          <c:tx>
            <c:strRef>
              <c:f>'fig4'!$I$4</c:f>
              <c:strCache>
                <c:ptCount val="1"/>
                <c:pt idx="0">
                  <c:v>2023*</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06-4FAA-9B96-14312965863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'fig4'!$A$5</c:f>
              <c:strCache>
                <c:ptCount val="1"/>
                <c:pt idx="0">
                  <c:v>Member State contributions</c:v>
                </c:pt>
              </c:strCache>
            </c:strRef>
          </c:cat>
          <c:val>
            <c:numRef>
              <c:f>'fig4'!$I$5</c:f>
              <c:numCache>
                <c:formatCode>#,##0</c:formatCode>
                <c:ptCount val="1"/>
                <c:pt idx="0">
                  <c:v>219813</c:v>
                </c:pt>
              </c:numCache>
            </c:numRef>
          </c:val>
          <c:extLst>
            <c:ext xmlns:c16="http://schemas.microsoft.com/office/drawing/2014/chart" uri="{C3380CC4-5D6E-409C-BE32-E72D297353CC}">
              <c16:uniqueId val="{00000007-0F06-4FAA-9B96-143129658636}"/>
            </c:ext>
          </c:extLst>
        </c:ser>
        <c:dLbls>
          <c:showLegendKey val="0"/>
          <c:showVal val="0"/>
          <c:showCatName val="0"/>
          <c:showSerName val="0"/>
          <c:showPercent val="0"/>
          <c:showBubbleSize val="0"/>
        </c:dLbls>
        <c:gapWidth val="219"/>
        <c:overlap val="-27"/>
        <c:axId val="530173768"/>
        <c:axId val="530172128"/>
      </c:barChart>
      <c:catAx>
        <c:axId val="530173768"/>
        <c:scaling>
          <c:orientation val="minMax"/>
        </c:scaling>
        <c:delete val="1"/>
        <c:axPos val="b"/>
        <c:numFmt formatCode="General" sourceLinked="1"/>
        <c:majorTickMark val="none"/>
        <c:minorTickMark val="none"/>
        <c:tickLblPos val="nextTo"/>
        <c:crossAx val="530172128"/>
        <c:crosses val="autoZero"/>
        <c:auto val="1"/>
        <c:lblAlgn val="ctr"/>
        <c:lblOffset val="100"/>
        <c:noMultiLvlLbl val="0"/>
      </c:catAx>
      <c:valAx>
        <c:axId val="530172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30173768"/>
        <c:crosses val="autoZero"/>
        <c:crossBetween val="between"/>
      </c:valAx>
      <c:spPr>
        <a:noFill/>
        <a:ln>
          <a:noFill/>
        </a:ln>
        <a:effectLst/>
      </c:spPr>
    </c:plotArea>
    <c:legend>
      <c:legendPos val="t"/>
      <c:layout>
        <c:manualLayout>
          <c:xMode val="edge"/>
          <c:yMode val="edge"/>
          <c:x val="0.26593506791785654"/>
          <c:y val="3.9401211904228496E-2"/>
          <c:w val="0.47031888621868417"/>
          <c:h val="5.7253426352875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B7F64-96C2-4F6C-A45B-46E233A65D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CFC986-0F3E-46F1-9CA5-0F50100CDFAA}">
      <dgm:prSet custT="1"/>
      <dgm:spPr/>
      <dgm:t>
        <a:bodyPr anchor="ctr"/>
        <a:lstStyle/>
        <a:p>
          <a:r>
            <a:rPr lang="en-GB" sz="3600" b="1" dirty="0"/>
            <a:t>4 broad sources:</a:t>
          </a:r>
          <a:endParaRPr lang="en-US" sz="3600" b="1" dirty="0"/>
        </a:p>
      </dgm:t>
    </dgm:pt>
    <dgm:pt modelId="{F27597B4-7E7C-4AFE-B7D2-F53D6E667114}" type="parTrans" cxnId="{7F355126-F1E0-4005-A6D9-CCDDA88BDACB}">
      <dgm:prSet/>
      <dgm:spPr/>
      <dgm:t>
        <a:bodyPr/>
        <a:lstStyle/>
        <a:p>
          <a:endParaRPr lang="en-US"/>
        </a:p>
      </dgm:t>
    </dgm:pt>
    <dgm:pt modelId="{7AB5F168-CD58-4E55-89A9-1D051A7C5F7C}" type="sibTrans" cxnId="{7F355126-F1E0-4005-A6D9-CCDDA88BDACB}">
      <dgm:prSet/>
      <dgm:spPr/>
      <dgm:t>
        <a:bodyPr/>
        <a:lstStyle/>
        <a:p>
          <a:endParaRPr lang="en-US"/>
        </a:p>
      </dgm:t>
    </dgm:pt>
    <dgm:pt modelId="{0ACE4E9B-92FA-40F3-8013-98131DAEDB62}">
      <dgm:prSet custT="1"/>
      <dgm:spPr/>
      <dgm:t>
        <a:bodyPr/>
        <a:lstStyle/>
        <a:p>
          <a:r>
            <a:rPr lang="en-US" sz="3200" dirty="0"/>
            <a:t>Financial support from African member States </a:t>
          </a:r>
        </a:p>
      </dgm:t>
    </dgm:pt>
    <dgm:pt modelId="{5FD6A6DC-AE16-4FB2-B4B5-10BE3E59B207}" type="parTrans" cxnId="{844C17FC-49D8-437E-93A2-752F23640BB1}">
      <dgm:prSet/>
      <dgm:spPr/>
      <dgm:t>
        <a:bodyPr/>
        <a:lstStyle/>
        <a:p>
          <a:endParaRPr lang="en-US"/>
        </a:p>
      </dgm:t>
    </dgm:pt>
    <dgm:pt modelId="{2C950703-341F-45A9-A52F-8208C72C0575}" type="sibTrans" cxnId="{844C17FC-49D8-437E-93A2-752F23640BB1}">
      <dgm:prSet/>
      <dgm:spPr/>
      <dgm:t>
        <a:bodyPr/>
        <a:lstStyle/>
        <a:p>
          <a:endParaRPr lang="en-US"/>
        </a:p>
      </dgm:t>
    </dgm:pt>
    <dgm:pt modelId="{839838AF-FF7E-4C5E-96AA-9CC30A27BAAA}">
      <dgm:prSet custT="1"/>
      <dgm:spPr/>
      <dgm:t>
        <a:bodyPr/>
        <a:lstStyle/>
        <a:p>
          <a:r>
            <a:rPr lang="en-US" sz="3200" dirty="0"/>
            <a:t>Regular United Nations grant, which is currently a fixed annual subvention of $1.4 million </a:t>
          </a:r>
        </a:p>
      </dgm:t>
    </dgm:pt>
    <dgm:pt modelId="{8257CE10-6071-4A0E-9EEE-5C22BAE372ED}" type="parTrans" cxnId="{DEB3ABEF-DEE9-4098-9748-FA8F90B5C959}">
      <dgm:prSet/>
      <dgm:spPr/>
      <dgm:t>
        <a:bodyPr/>
        <a:lstStyle/>
        <a:p>
          <a:endParaRPr lang="en-US"/>
        </a:p>
      </dgm:t>
    </dgm:pt>
    <dgm:pt modelId="{FC75BE53-B633-4C21-94F6-7CC965CA9953}" type="sibTrans" cxnId="{DEB3ABEF-DEE9-4098-9748-FA8F90B5C959}">
      <dgm:prSet/>
      <dgm:spPr/>
      <dgm:t>
        <a:bodyPr/>
        <a:lstStyle/>
        <a:p>
          <a:endParaRPr lang="en-US"/>
        </a:p>
      </dgm:t>
    </dgm:pt>
    <dgm:pt modelId="{63AA17D8-5DC9-4AC6-85B7-61222E43F8E2}">
      <dgm:prSet custT="1"/>
      <dgm:spPr/>
      <dgm:t>
        <a:bodyPr/>
        <a:lstStyle/>
        <a:p>
          <a:r>
            <a:rPr lang="en-US" sz="3200" dirty="0"/>
            <a:t>Resources from ECA to support specific </a:t>
          </a:r>
          <a:r>
            <a:rPr lang="en-US" sz="3200" dirty="0" err="1"/>
            <a:t>programmes</a:t>
          </a:r>
          <a:r>
            <a:rPr lang="en-US" sz="3200" dirty="0"/>
            <a:t> and training activities</a:t>
          </a:r>
        </a:p>
      </dgm:t>
    </dgm:pt>
    <dgm:pt modelId="{FBB928C0-E8E3-4E47-A6F9-B650467FEDB9}" type="parTrans" cxnId="{89F3D143-1524-41F4-9045-E81940C28CA3}">
      <dgm:prSet/>
      <dgm:spPr/>
      <dgm:t>
        <a:bodyPr/>
        <a:lstStyle/>
        <a:p>
          <a:endParaRPr lang="en-US"/>
        </a:p>
      </dgm:t>
    </dgm:pt>
    <dgm:pt modelId="{CDC3B52C-A592-4E3A-88BF-C08D746AC6DB}" type="sibTrans" cxnId="{89F3D143-1524-41F4-9045-E81940C28CA3}">
      <dgm:prSet/>
      <dgm:spPr/>
      <dgm:t>
        <a:bodyPr/>
        <a:lstStyle/>
        <a:p>
          <a:endParaRPr lang="en-US"/>
        </a:p>
      </dgm:t>
    </dgm:pt>
    <dgm:pt modelId="{DF3AD96D-7FC5-419C-A91B-66A345B47A12}">
      <dgm:prSet custT="1"/>
      <dgm:spPr/>
      <dgm:t>
        <a:bodyPr/>
        <a:lstStyle/>
        <a:p>
          <a:r>
            <a:rPr lang="en-US" sz="3200" dirty="0"/>
            <a:t>Extrabudgetary funds from such sources as multilateral and bilateral funding institutions, private foundations and other development partners</a:t>
          </a:r>
        </a:p>
      </dgm:t>
    </dgm:pt>
    <dgm:pt modelId="{ADF2653A-8026-4C75-BB40-07C57FCE8DCB}" type="parTrans" cxnId="{DBB40ADE-64D0-4030-8F4E-2D9E0C8B8F09}">
      <dgm:prSet/>
      <dgm:spPr/>
      <dgm:t>
        <a:bodyPr/>
        <a:lstStyle/>
        <a:p>
          <a:endParaRPr lang="en-US"/>
        </a:p>
      </dgm:t>
    </dgm:pt>
    <dgm:pt modelId="{D9D39BEA-DEE5-4F09-8C17-1021C3F7B251}" type="sibTrans" cxnId="{DBB40ADE-64D0-4030-8F4E-2D9E0C8B8F09}">
      <dgm:prSet/>
      <dgm:spPr/>
      <dgm:t>
        <a:bodyPr/>
        <a:lstStyle/>
        <a:p>
          <a:endParaRPr lang="en-US"/>
        </a:p>
      </dgm:t>
    </dgm:pt>
    <dgm:pt modelId="{463DF00B-D174-4938-8E59-7F984212E988}" type="pres">
      <dgm:prSet presAssocID="{5E8B7F64-96C2-4F6C-A45B-46E233A65DDA}" presName="vert0" presStyleCnt="0">
        <dgm:presLayoutVars>
          <dgm:dir/>
          <dgm:animOne val="branch"/>
          <dgm:animLvl val="lvl"/>
        </dgm:presLayoutVars>
      </dgm:prSet>
      <dgm:spPr/>
    </dgm:pt>
    <dgm:pt modelId="{C89B68A1-5C98-49C6-8469-073139749E0C}" type="pres">
      <dgm:prSet presAssocID="{5DCFC986-0F3E-46F1-9CA5-0F50100CDFAA}" presName="thickLine" presStyleLbl="alignNode1" presStyleIdx="0" presStyleCnt="1"/>
      <dgm:spPr/>
    </dgm:pt>
    <dgm:pt modelId="{6A4FC267-4622-4162-95CB-2D189B3F595C}" type="pres">
      <dgm:prSet presAssocID="{5DCFC986-0F3E-46F1-9CA5-0F50100CDFAA}" presName="horz1" presStyleCnt="0"/>
      <dgm:spPr/>
    </dgm:pt>
    <dgm:pt modelId="{267DD5D6-8BD4-4791-B823-5C7BA30486B0}" type="pres">
      <dgm:prSet presAssocID="{5DCFC986-0F3E-46F1-9CA5-0F50100CDFAA}" presName="tx1" presStyleLbl="revTx" presStyleIdx="0" presStyleCnt="5"/>
      <dgm:spPr/>
    </dgm:pt>
    <dgm:pt modelId="{7F4829B9-949E-4311-99B4-A09BD10347AE}" type="pres">
      <dgm:prSet presAssocID="{5DCFC986-0F3E-46F1-9CA5-0F50100CDFAA}" presName="vert1" presStyleCnt="0"/>
      <dgm:spPr/>
    </dgm:pt>
    <dgm:pt modelId="{3265DCB1-1353-4D78-B3E3-6B75E5214F77}" type="pres">
      <dgm:prSet presAssocID="{0ACE4E9B-92FA-40F3-8013-98131DAEDB62}" presName="vertSpace2a" presStyleCnt="0"/>
      <dgm:spPr/>
    </dgm:pt>
    <dgm:pt modelId="{AE6A2F3F-DF7D-452F-8E53-392BAB83D4A3}" type="pres">
      <dgm:prSet presAssocID="{0ACE4E9B-92FA-40F3-8013-98131DAEDB62}" presName="horz2" presStyleCnt="0"/>
      <dgm:spPr/>
    </dgm:pt>
    <dgm:pt modelId="{78EE02D6-D067-4451-B345-50D45EDB5149}" type="pres">
      <dgm:prSet presAssocID="{0ACE4E9B-92FA-40F3-8013-98131DAEDB62}" presName="horzSpace2" presStyleCnt="0"/>
      <dgm:spPr/>
    </dgm:pt>
    <dgm:pt modelId="{35A71ED0-0A7B-42FD-B906-44C5E156F002}" type="pres">
      <dgm:prSet presAssocID="{0ACE4E9B-92FA-40F3-8013-98131DAEDB62}" presName="tx2" presStyleLbl="revTx" presStyleIdx="1" presStyleCnt="5" custScaleY="49533"/>
      <dgm:spPr/>
    </dgm:pt>
    <dgm:pt modelId="{B0FD26EC-45F3-45FC-A43C-880DEC1316CF}" type="pres">
      <dgm:prSet presAssocID="{0ACE4E9B-92FA-40F3-8013-98131DAEDB62}" presName="vert2" presStyleCnt="0"/>
      <dgm:spPr/>
    </dgm:pt>
    <dgm:pt modelId="{02E9E192-166E-4E78-A807-A127AEDF27F2}" type="pres">
      <dgm:prSet presAssocID="{0ACE4E9B-92FA-40F3-8013-98131DAEDB62}" presName="thinLine2b" presStyleLbl="callout" presStyleIdx="0" presStyleCnt="4"/>
      <dgm:spPr/>
    </dgm:pt>
    <dgm:pt modelId="{FA692D0D-62DE-43C4-8569-0345213E30AF}" type="pres">
      <dgm:prSet presAssocID="{0ACE4E9B-92FA-40F3-8013-98131DAEDB62}" presName="vertSpace2b" presStyleCnt="0"/>
      <dgm:spPr/>
    </dgm:pt>
    <dgm:pt modelId="{5803B45B-B4DB-468D-BED3-F30D02C4551C}" type="pres">
      <dgm:prSet presAssocID="{839838AF-FF7E-4C5E-96AA-9CC30A27BAAA}" presName="horz2" presStyleCnt="0"/>
      <dgm:spPr/>
    </dgm:pt>
    <dgm:pt modelId="{065EDD01-E2E8-45DD-9CA8-270581870407}" type="pres">
      <dgm:prSet presAssocID="{839838AF-FF7E-4C5E-96AA-9CC30A27BAAA}" presName="horzSpace2" presStyleCnt="0"/>
      <dgm:spPr/>
    </dgm:pt>
    <dgm:pt modelId="{CCE51EBC-FFE4-4348-AA00-4F3A518E6FE4}" type="pres">
      <dgm:prSet presAssocID="{839838AF-FF7E-4C5E-96AA-9CC30A27BAAA}" presName="tx2" presStyleLbl="revTx" presStyleIdx="2" presStyleCnt="5"/>
      <dgm:spPr/>
    </dgm:pt>
    <dgm:pt modelId="{76BB1790-4CC6-4B7F-BF57-FFC03770AA6D}" type="pres">
      <dgm:prSet presAssocID="{839838AF-FF7E-4C5E-96AA-9CC30A27BAAA}" presName="vert2" presStyleCnt="0"/>
      <dgm:spPr/>
    </dgm:pt>
    <dgm:pt modelId="{1F4A9E63-88A3-4402-8E6C-8804C9C8AAC2}" type="pres">
      <dgm:prSet presAssocID="{839838AF-FF7E-4C5E-96AA-9CC30A27BAAA}" presName="thinLine2b" presStyleLbl="callout" presStyleIdx="1" presStyleCnt="4"/>
      <dgm:spPr/>
    </dgm:pt>
    <dgm:pt modelId="{88BBBDA8-7903-425E-A38D-3D54CF886E28}" type="pres">
      <dgm:prSet presAssocID="{839838AF-FF7E-4C5E-96AA-9CC30A27BAAA}" presName="vertSpace2b" presStyleCnt="0"/>
      <dgm:spPr/>
    </dgm:pt>
    <dgm:pt modelId="{CEDE5764-7644-431B-B53D-5D9368EEAC93}" type="pres">
      <dgm:prSet presAssocID="{63AA17D8-5DC9-4AC6-85B7-61222E43F8E2}" presName="horz2" presStyleCnt="0"/>
      <dgm:spPr/>
    </dgm:pt>
    <dgm:pt modelId="{92D25DB0-BF8E-4F4B-AF9D-7106BAB69937}" type="pres">
      <dgm:prSet presAssocID="{63AA17D8-5DC9-4AC6-85B7-61222E43F8E2}" presName="horzSpace2" presStyleCnt="0"/>
      <dgm:spPr/>
    </dgm:pt>
    <dgm:pt modelId="{10D87F47-367C-4542-A7B1-E7802B13F2CF}" type="pres">
      <dgm:prSet presAssocID="{63AA17D8-5DC9-4AC6-85B7-61222E43F8E2}" presName="tx2" presStyleLbl="revTx" presStyleIdx="3" presStyleCnt="5" custScaleY="73200"/>
      <dgm:spPr/>
    </dgm:pt>
    <dgm:pt modelId="{65D9306E-F0F5-4881-ADDD-665FE6E70E1C}" type="pres">
      <dgm:prSet presAssocID="{63AA17D8-5DC9-4AC6-85B7-61222E43F8E2}" presName="vert2" presStyleCnt="0"/>
      <dgm:spPr/>
    </dgm:pt>
    <dgm:pt modelId="{57E2A6D7-2C24-452C-B4E3-EF6752EB8339}" type="pres">
      <dgm:prSet presAssocID="{63AA17D8-5DC9-4AC6-85B7-61222E43F8E2}" presName="thinLine2b" presStyleLbl="callout" presStyleIdx="2" presStyleCnt="4"/>
      <dgm:spPr/>
    </dgm:pt>
    <dgm:pt modelId="{897AC5C3-B20E-44BE-A848-1D313148B148}" type="pres">
      <dgm:prSet presAssocID="{63AA17D8-5DC9-4AC6-85B7-61222E43F8E2}" presName="vertSpace2b" presStyleCnt="0"/>
      <dgm:spPr/>
    </dgm:pt>
    <dgm:pt modelId="{A6044E97-6623-443C-B2E1-C73ECF345A9F}" type="pres">
      <dgm:prSet presAssocID="{DF3AD96D-7FC5-419C-A91B-66A345B47A12}" presName="horz2" presStyleCnt="0"/>
      <dgm:spPr/>
    </dgm:pt>
    <dgm:pt modelId="{B73F9D01-9FB6-42DD-BB8D-6C1EEE260464}" type="pres">
      <dgm:prSet presAssocID="{DF3AD96D-7FC5-419C-A91B-66A345B47A12}" presName="horzSpace2" presStyleCnt="0"/>
      <dgm:spPr/>
    </dgm:pt>
    <dgm:pt modelId="{B4D19CF6-FF27-4CA8-9A3B-188797B3B70D}" type="pres">
      <dgm:prSet presAssocID="{DF3AD96D-7FC5-419C-A91B-66A345B47A12}" presName="tx2" presStyleLbl="revTx" presStyleIdx="4" presStyleCnt="5" custLinFactNeighborX="0" custLinFactNeighborY="-2411"/>
      <dgm:spPr/>
    </dgm:pt>
    <dgm:pt modelId="{2559C5E6-43D8-46B9-BA5F-488F2161E8F2}" type="pres">
      <dgm:prSet presAssocID="{DF3AD96D-7FC5-419C-A91B-66A345B47A12}" presName="vert2" presStyleCnt="0"/>
      <dgm:spPr/>
    </dgm:pt>
    <dgm:pt modelId="{09BFF64B-7478-4BA0-BC41-7EA619D37F16}" type="pres">
      <dgm:prSet presAssocID="{DF3AD96D-7FC5-419C-A91B-66A345B47A12}" presName="thinLine2b" presStyleLbl="callout" presStyleIdx="3" presStyleCnt="4"/>
      <dgm:spPr/>
    </dgm:pt>
    <dgm:pt modelId="{B8B1F17E-E422-487F-9606-33F2D2EE346B}" type="pres">
      <dgm:prSet presAssocID="{DF3AD96D-7FC5-419C-A91B-66A345B47A12}" presName="vertSpace2b" presStyleCnt="0"/>
      <dgm:spPr/>
    </dgm:pt>
  </dgm:ptLst>
  <dgm:cxnLst>
    <dgm:cxn modelId="{8B227510-326E-4087-B9D5-98C178544C4A}" type="presOf" srcId="{839838AF-FF7E-4C5E-96AA-9CC30A27BAAA}" destId="{CCE51EBC-FFE4-4348-AA00-4F3A518E6FE4}" srcOrd="0" destOrd="0" presId="urn:microsoft.com/office/officeart/2008/layout/LinedList"/>
    <dgm:cxn modelId="{7F355126-F1E0-4005-A6D9-CCDDA88BDACB}" srcId="{5E8B7F64-96C2-4F6C-A45B-46E233A65DDA}" destId="{5DCFC986-0F3E-46F1-9CA5-0F50100CDFAA}" srcOrd="0" destOrd="0" parTransId="{F27597B4-7E7C-4AFE-B7D2-F53D6E667114}" sibTransId="{7AB5F168-CD58-4E55-89A9-1D051A7C5F7C}"/>
    <dgm:cxn modelId="{200FB039-9F70-45D7-B680-4EBD8ABB7519}" type="presOf" srcId="{DF3AD96D-7FC5-419C-A91B-66A345B47A12}" destId="{B4D19CF6-FF27-4CA8-9A3B-188797B3B70D}" srcOrd="0" destOrd="0" presId="urn:microsoft.com/office/officeart/2008/layout/LinedList"/>
    <dgm:cxn modelId="{92432C3F-27B5-4429-A3C5-B1EBCA728F29}" type="presOf" srcId="{5DCFC986-0F3E-46F1-9CA5-0F50100CDFAA}" destId="{267DD5D6-8BD4-4791-B823-5C7BA30486B0}" srcOrd="0" destOrd="0" presId="urn:microsoft.com/office/officeart/2008/layout/LinedList"/>
    <dgm:cxn modelId="{069A4F5C-7284-43EF-9478-925091840F8F}" type="presOf" srcId="{5E8B7F64-96C2-4F6C-A45B-46E233A65DDA}" destId="{463DF00B-D174-4938-8E59-7F984212E988}" srcOrd="0" destOrd="0" presId="urn:microsoft.com/office/officeart/2008/layout/LinedList"/>
    <dgm:cxn modelId="{89F3D143-1524-41F4-9045-E81940C28CA3}" srcId="{5DCFC986-0F3E-46F1-9CA5-0F50100CDFAA}" destId="{63AA17D8-5DC9-4AC6-85B7-61222E43F8E2}" srcOrd="2" destOrd="0" parTransId="{FBB928C0-E8E3-4E47-A6F9-B650467FEDB9}" sibTransId="{CDC3B52C-A592-4E3A-88BF-C08D746AC6DB}"/>
    <dgm:cxn modelId="{A68C18B6-8B2D-404A-87BD-01B070ADE8CD}" type="presOf" srcId="{63AA17D8-5DC9-4AC6-85B7-61222E43F8E2}" destId="{10D87F47-367C-4542-A7B1-E7802B13F2CF}" srcOrd="0" destOrd="0" presId="urn:microsoft.com/office/officeart/2008/layout/LinedList"/>
    <dgm:cxn modelId="{82C085C4-4BF4-4487-A52D-906D4394BD40}" type="presOf" srcId="{0ACE4E9B-92FA-40F3-8013-98131DAEDB62}" destId="{35A71ED0-0A7B-42FD-B906-44C5E156F002}" srcOrd="0" destOrd="0" presId="urn:microsoft.com/office/officeart/2008/layout/LinedList"/>
    <dgm:cxn modelId="{DBB40ADE-64D0-4030-8F4E-2D9E0C8B8F09}" srcId="{5DCFC986-0F3E-46F1-9CA5-0F50100CDFAA}" destId="{DF3AD96D-7FC5-419C-A91B-66A345B47A12}" srcOrd="3" destOrd="0" parTransId="{ADF2653A-8026-4C75-BB40-07C57FCE8DCB}" sibTransId="{D9D39BEA-DEE5-4F09-8C17-1021C3F7B251}"/>
    <dgm:cxn modelId="{DEB3ABEF-DEE9-4098-9748-FA8F90B5C959}" srcId="{5DCFC986-0F3E-46F1-9CA5-0F50100CDFAA}" destId="{839838AF-FF7E-4C5E-96AA-9CC30A27BAAA}" srcOrd="1" destOrd="0" parTransId="{8257CE10-6071-4A0E-9EEE-5C22BAE372ED}" sibTransId="{FC75BE53-B633-4C21-94F6-7CC965CA9953}"/>
    <dgm:cxn modelId="{844C17FC-49D8-437E-93A2-752F23640BB1}" srcId="{5DCFC986-0F3E-46F1-9CA5-0F50100CDFAA}" destId="{0ACE4E9B-92FA-40F3-8013-98131DAEDB62}" srcOrd="0" destOrd="0" parTransId="{5FD6A6DC-AE16-4FB2-B4B5-10BE3E59B207}" sibTransId="{2C950703-341F-45A9-A52F-8208C72C0575}"/>
    <dgm:cxn modelId="{250E38A7-9035-44FF-8DD5-771C3E2B2DCE}" type="presParOf" srcId="{463DF00B-D174-4938-8E59-7F984212E988}" destId="{C89B68A1-5C98-49C6-8469-073139749E0C}" srcOrd="0" destOrd="0" presId="urn:microsoft.com/office/officeart/2008/layout/LinedList"/>
    <dgm:cxn modelId="{857B97B0-25D5-4B3A-A2C8-52992F7314C5}" type="presParOf" srcId="{463DF00B-D174-4938-8E59-7F984212E988}" destId="{6A4FC267-4622-4162-95CB-2D189B3F595C}" srcOrd="1" destOrd="0" presId="urn:microsoft.com/office/officeart/2008/layout/LinedList"/>
    <dgm:cxn modelId="{4C6F59CE-A446-43F2-9310-9DAE12511658}" type="presParOf" srcId="{6A4FC267-4622-4162-95CB-2D189B3F595C}" destId="{267DD5D6-8BD4-4791-B823-5C7BA30486B0}" srcOrd="0" destOrd="0" presId="urn:microsoft.com/office/officeart/2008/layout/LinedList"/>
    <dgm:cxn modelId="{64E6E4B7-2967-425A-A5F1-41E868264071}" type="presParOf" srcId="{6A4FC267-4622-4162-95CB-2D189B3F595C}" destId="{7F4829B9-949E-4311-99B4-A09BD10347AE}" srcOrd="1" destOrd="0" presId="urn:microsoft.com/office/officeart/2008/layout/LinedList"/>
    <dgm:cxn modelId="{4DFF292B-9766-48B5-B0E1-E8AE5840DEE7}" type="presParOf" srcId="{7F4829B9-949E-4311-99B4-A09BD10347AE}" destId="{3265DCB1-1353-4D78-B3E3-6B75E5214F77}" srcOrd="0" destOrd="0" presId="urn:microsoft.com/office/officeart/2008/layout/LinedList"/>
    <dgm:cxn modelId="{D37D60DE-2106-463F-B9E6-8374809B1CD5}" type="presParOf" srcId="{7F4829B9-949E-4311-99B4-A09BD10347AE}" destId="{AE6A2F3F-DF7D-452F-8E53-392BAB83D4A3}" srcOrd="1" destOrd="0" presId="urn:microsoft.com/office/officeart/2008/layout/LinedList"/>
    <dgm:cxn modelId="{E793957F-8D1A-4E58-B7C9-3C198793092B}" type="presParOf" srcId="{AE6A2F3F-DF7D-452F-8E53-392BAB83D4A3}" destId="{78EE02D6-D067-4451-B345-50D45EDB5149}" srcOrd="0" destOrd="0" presId="urn:microsoft.com/office/officeart/2008/layout/LinedList"/>
    <dgm:cxn modelId="{68E8E5CB-2B5E-44BD-9ECA-1155E452BC39}" type="presParOf" srcId="{AE6A2F3F-DF7D-452F-8E53-392BAB83D4A3}" destId="{35A71ED0-0A7B-42FD-B906-44C5E156F002}" srcOrd="1" destOrd="0" presId="urn:microsoft.com/office/officeart/2008/layout/LinedList"/>
    <dgm:cxn modelId="{EDDF676A-5C54-4F14-97C2-2810A0D065AC}" type="presParOf" srcId="{AE6A2F3F-DF7D-452F-8E53-392BAB83D4A3}" destId="{B0FD26EC-45F3-45FC-A43C-880DEC1316CF}" srcOrd="2" destOrd="0" presId="urn:microsoft.com/office/officeart/2008/layout/LinedList"/>
    <dgm:cxn modelId="{235B3B03-C65E-4C17-945B-C5B55371B475}" type="presParOf" srcId="{7F4829B9-949E-4311-99B4-A09BD10347AE}" destId="{02E9E192-166E-4E78-A807-A127AEDF27F2}" srcOrd="2" destOrd="0" presId="urn:microsoft.com/office/officeart/2008/layout/LinedList"/>
    <dgm:cxn modelId="{0E7C1A86-EDD9-4DDE-B9CF-660BFE5006B3}" type="presParOf" srcId="{7F4829B9-949E-4311-99B4-A09BD10347AE}" destId="{FA692D0D-62DE-43C4-8569-0345213E30AF}" srcOrd="3" destOrd="0" presId="urn:microsoft.com/office/officeart/2008/layout/LinedList"/>
    <dgm:cxn modelId="{164B41D7-897D-42AD-967D-6B8A570AC2C5}" type="presParOf" srcId="{7F4829B9-949E-4311-99B4-A09BD10347AE}" destId="{5803B45B-B4DB-468D-BED3-F30D02C4551C}" srcOrd="4" destOrd="0" presId="urn:microsoft.com/office/officeart/2008/layout/LinedList"/>
    <dgm:cxn modelId="{36B06B47-91C6-4305-9691-53FAEE314A30}" type="presParOf" srcId="{5803B45B-B4DB-468D-BED3-F30D02C4551C}" destId="{065EDD01-E2E8-45DD-9CA8-270581870407}" srcOrd="0" destOrd="0" presId="urn:microsoft.com/office/officeart/2008/layout/LinedList"/>
    <dgm:cxn modelId="{FC81D360-6144-4CB9-A27F-7C51D588FF5B}" type="presParOf" srcId="{5803B45B-B4DB-468D-BED3-F30D02C4551C}" destId="{CCE51EBC-FFE4-4348-AA00-4F3A518E6FE4}" srcOrd="1" destOrd="0" presId="urn:microsoft.com/office/officeart/2008/layout/LinedList"/>
    <dgm:cxn modelId="{508D0A0D-20F8-420C-8674-9209402284D3}" type="presParOf" srcId="{5803B45B-B4DB-468D-BED3-F30D02C4551C}" destId="{76BB1790-4CC6-4B7F-BF57-FFC03770AA6D}" srcOrd="2" destOrd="0" presId="urn:microsoft.com/office/officeart/2008/layout/LinedList"/>
    <dgm:cxn modelId="{34C93548-094C-4AAF-8350-49084D347B2D}" type="presParOf" srcId="{7F4829B9-949E-4311-99B4-A09BD10347AE}" destId="{1F4A9E63-88A3-4402-8E6C-8804C9C8AAC2}" srcOrd="5" destOrd="0" presId="urn:microsoft.com/office/officeart/2008/layout/LinedList"/>
    <dgm:cxn modelId="{238BEF40-4BFF-4C97-9BEC-F0D41A3A6992}" type="presParOf" srcId="{7F4829B9-949E-4311-99B4-A09BD10347AE}" destId="{88BBBDA8-7903-425E-A38D-3D54CF886E28}" srcOrd="6" destOrd="0" presId="urn:microsoft.com/office/officeart/2008/layout/LinedList"/>
    <dgm:cxn modelId="{5107ECBC-3BFB-4CCB-8470-E71D714077EB}" type="presParOf" srcId="{7F4829B9-949E-4311-99B4-A09BD10347AE}" destId="{CEDE5764-7644-431B-B53D-5D9368EEAC93}" srcOrd="7" destOrd="0" presId="urn:microsoft.com/office/officeart/2008/layout/LinedList"/>
    <dgm:cxn modelId="{C6BFEDF8-A069-4218-A4B2-B318274E0557}" type="presParOf" srcId="{CEDE5764-7644-431B-B53D-5D9368EEAC93}" destId="{92D25DB0-BF8E-4F4B-AF9D-7106BAB69937}" srcOrd="0" destOrd="0" presId="urn:microsoft.com/office/officeart/2008/layout/LinedList"/>
    <dgm:cxn modelId="{B3DC9D50-E9F8-4420-B6CE-1A88EE1BF957}" type="presParOf" srcId="{CEDE5764-7644-431B-B53D-5D9368EEAC93}" destId="{10D87F47-367C-4542-A7B1-E7802B13F2CF}" srcOrd="1" destOrd="0" presId="urn:microsoft.com/office/officeart/2008/layout/LinedList"/>
    <dgm:cxn modelId="{2ABFC0A1-8978-423E-95F1-2585A5FD32AD}" type="presParOf" srcId="{CEDE5764-7644-431B-B53D-5D9368EEAC93}" destId="{65D9306E-F0F5-4881-ADDD-665FE6E70E1C}" srcOrd="2" destOrd="0" presId="urn:microsoft.com/office/officeart/2008/layout/LinedList"/>
    <dgm:cxn modelId="{761B702E-3C9B-43A5-8704-7B8B3BC55A89}" type="presParOf" srcId="{7F4829B9-949E-4311-99B4-A09BD10347AE}" destId="{57E2A6D7-2C24-452C-B4E3-EF6752EB8339}" srcOrd="8" destOrd="0" presId="urn:microsoft.com/office/officeart/2008/layout/LinedList"/>
    <dgm:cxn modelId="{FAFB05CA-F5B1-4AEB-9362-EB455AE5081B}" type="presParOf" srcId="{7F4829B9-949E-4311-99B4-A09BD10347AE}" destId="{897AC5C3-B20E-44BE-A848-1D313148B148}" srcOrd="9" destOrd="0" presId="urn:microsoft.com/office/officeart/2008/layout/LinedList"/>
    <dgm:cxn modelId="{F75A73C3-4C1B-490A-956F-F5A106A44145}" type="presParOf" srcId="{7F4829B9-949E-4311-99B4-A09BD10347AE}" destId="{A6044E97-6623-443C-B2E1-C73ECF345A9F}" srcOrd="10" destOrd="0" presId="urn:microsoft.com/office/officeart/2008/layout/LinedList"/>
    <dgm:cxn modelId="{F2C75503-8A9A-41E6-AC5D-C00ED97F83F2}" type="presParOf" srcId="{A6044E97-6623-443C-B2E1-C73ECF345A9F}" destId="{B73F9D01-9FB6-42DD-BB8D-6C1EEE260464}" srcOrd="0" destOrd="0" presId="urn:microsoft.com/office/officeart/2008/layout/LinedList"/>
    <dgm:cxn modelId="{737631B9-481A-4CA7-8BEF-A3619E8DEBF6}" type="presParOf" srcId="{A6044E97-6623-443C-B2E1-C73ECF345A9F}" destId="{B4D19CF6-FF27-4CA8-9A3B-188797B3B70D}" srcOrd="1" destOrd="0" presId="urn:microsoft.com/office/officeart/2008/layout/LinedList"/>
    <dgm:cxn modelId="{86327E13-E6FB-4FD9-83AC-CF3F0424AFE3}" type="presParOf" srcId="{A6044E97-6623-443C-B2E1-C73ECF345A9F}" destId="{2559C5E6-43D8-46B9-BA5F-488F2161E8F2}" srcOrd="2" destOrd="0" presId="urn:microsoft.com/office/officeart/2008/layout/LinedList"/>
    <dgm:cxn modelId="{4EEFDC95-F72A-4290-9EFF-375C207669B6}" type="presParOf" srcId="{7F4829B9-949E-4311-99B4-A09BD10347AE}" destId="{09BFF64B-7478-4BA0-BC41-7EA619D37F16}" srcOrd="11" destOrd="0" presId="urn:microsoft.com/office/officeart/2008/layout/LinedList"/>
    <dgm:cxn modelId="{D15F4FCC-E67B-4B42-A97D-4CE26B1C9607}" type="presParOf" srcId="{7F4829B9-949E-4311-99B4-A09BD10347AE}" destId="{B8B1F17E-E422-487F-9606-33F2D2EE346B}"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81337-84CA-47D8-AD8B-20EA3F3469C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FC3EA64-C9CF-4D3D-84D2-A1DEFAA3C2E8}">
      <dgm:prSet custT="1"/>
      <dgm:spPr/>
      <dgm:t>
        <a:bodyPr/>
        <a:lstStyle/>
        <a:p>
          <a:pPr>
            <a:lnSpc>
              <a:spcPct val="100000"/>
            </a:lnSpc>
          </a:pPr>
          <a:r>
            <a:rPr lang="en-US" sz="3200" dirty="0"/>
            <a:t>Implementation of Umoja enterprise resource planning tool</a:t>
          </a:r>
        </a:p>
      </dgm:t>
    </dgm:pt>
    <dgm:pt modelId="{AB98626B-6A64-4814-9E36-F1DA0DAA881C}" type="parTrans" cxnId="{F0BBFF34-DD46-4028-8F20-1BF2F44D68B4}">
      <dgm:prSet/>
      <dgm:spPr/>
      <dgm:t>
        <a:bodyPr/>
        <a:lstStyle/>
        <a:p>
          <a:endParaRPr lang="en-US" sz="2400"/>
        </a:p>
      </dgm:t>
    </dgm:pt>
    <dgm:pt modelId="{4DCC2A90-766F-4C53-84EF-4D8A80CC58EC}" type="sibTrans" cxnId="{F0BBFF34-DD46-4028-8F20-1BF2F44D68B4}">
      <dgm:prSet/>
      <dgm:spPr/>
      <dgm:t>
        <a:bodyPr/>
        <a:lstStyle/>
        <a:p>
          <a:pPr>
            <a:lnSpc>
              <a:spcPct val="100000"/>
            </a:lnSpc>
          </a:pPr>
          <a:endParaRPr lang="en-US" sz="2400"/>
        </a:p>
      </dgm:t>
    </dgm:pt>
    <dgm:pt modelId="{8EE7146A-A32C-42D7-BEAD-8B30471F99C8}">
      <dgm:prSet custT="1"/>
      <dgm:spPr/>
      <dgm:t>
        <a:bodyPr/>
        <a:lstStyle/>
        <a:p>
          <a:pPr>
            <a:lnSpc>
              <a:spcPct val="100000"/>
            </a:lnSpc>
          </a:pPr>
          <a:r>
            <a:rPr lang="en-US" sz="3200" b="0" i="0" baseline="0" dirty="0"/>
            <a:t>Move to the UN house in </a:t>
          </a:r>
          <a:r>
            <a:rPr lang="en-US" sz="3200" b="0" i="0" baseline="0" dirty="0" err="1"/>
            <a:t>Diamniadio</a:t>
          </a:r>
          <a:r>
            <a:rPr lang="en-US" sz="3200" b="0" i="0" baseline="0" dirty="0"/>
            <a:t>, Senegal </a:t>
          </a:r>
          <a:endParaRPr lang="en-US" sz="3200" dirty="0"/>
        </a:p>
      </dgm:t>
    </dgm:pt>
    <dgm:pt modelId="{175C5008-5A1F-49D0-9065-38FD97C505BB}" type="parTrans" cxnId="{06A4AC9F-C717-4089-B5B3-EE91E0828AF2}">
      <dgm:prSet/>
      <dgm:spPr/>
      <dgm:t>
        <a:bodyPr/>
        <a:lstStyle/>
        <a:p>
          <a:endParaRPr lang="en-US" sz="2400"/>
        </a:p>
      </dgm:t>
    </dgm:pt>
    <dgm:pt modelId="{4027C1DE-2A40-4D8F-B1C3-7007E625B789}" type="sibTrans" cxnId="{06A4AC9F-C717-4089-B5B3-EE91E0828AF2}">
      <dgm:prSet/>
      <dgm:spPr/>
      <dgm:t>
        <a:bodyPr/>
        <a:lstStyle/>
        <a:p>
          <a:pPr>
            <a:lnSpc>
              <a:spcPct val="100000"/>
            </a:lnSpc>
          </a:pPr>
          <a:endParaRPr lang="en-US" sz="2400"/>
        </a:p>
      </dgm:t>
    </dgm:pt>
    <dgm:pt modelId="{EC71E0CE-7947-4951-864B-3633AD9A6B79}">
      <dgm:prSet custT="1"/>
      <dgm:spPr/>
      <dgm:t>
        <a:bodyPr/>
        <a:lstStyle/>
        <a:p>
          <a:pPr>
            <a:lnSpc>
              <a:spcPct val="100000"/>
            </a:lnSpc>
          </a:pPr>
          <a:r>
            <a:rPr lang="en-US" sz="3200" b="0" i="0" baseline="0" dirty="0"/>
            <a:t>Key staffing changes</a:t>
          </a:r>
          <a:endParaRPr lang="en-US" sz="3200" dirty="0"/>
        </a:p>
      </dgm:t>
    </dgm:pt>
    <dgm:pt modelId="{2E15D43B-F715-4538-A8E8-40EF6499A82D}" type="parTrans" cxnId="{A1F67FCB-1625-4FBA-AD73-77C9102EA758}">
      <dgm:prSet/>
      <dgm:spPr/>
      <dgm:t>
        <a:bodyPr/>
        <a:lstStyle/>
        <a:p>
          <a:endParaRPr lang="en-US" sz="2400"/>
        </a:p>
      </dgm:t>
    </dgm:pt>
    <dgm:pt modelId="{AEF3A5CB-04B2-4A4E-A046-253A7D2394FC}" type="sibTrans" cxnId="{A1F67FCB-1625-4FBA-AD73-77C9102EA758}">
      <dgm:prSet/>
      <dgm:spPr/>
      <dgm:t>
        <a:bodyPr/>
        <a:lstStyle/>
        <a:p>
          <a:pPr>
            <a:lnSpc>
              <a:spcPct val="100000"/>
            </a:lnSpc>
          </a:pPr>
          <a:endParaRPr lang="en-US" sz="2400"/>
        </a:p>
      </dgm:t>
    </dgm:pt>
    <dgm:pt modelId="{1938926E-5FC8-4F5B-801E-6D86DBC9BA79}">
      <dgm:prSet custT="1"/>
      <dgm:spPr/>
      <dgm:t>
        <a:bodyPr/>
        <a:lstStyle/>
        <a:p>
          <a:pPr>
            <a:lnSpc>
              <a:spcPct val="100000"/>
            </a:lnSpc>
          </a:pPr>
          <a:r>
            <a:rPr lang="en-US" sz="3200" b="0" i="0" baseline="0" dirty="0"/>
            <a:t>Request to increase the Economic Commission for Africa financial support to IDEP</a:t>
          </a:r>
          <a:endParaRPr lang="en-US" sz="3200" dirty="0"/>
        </a:p>
      </dgm:t>
    </dgm:pt>
    <dgm:pt modelId="{6851B220-6D4E-4CB0-8D0F-9DAC28E57FF4}" type="parTrans" cxnId="{9B50FB52-729D-4389-BC73-8EBD4057CC70}">
      <dgm:prSet/>
      <dgm:spPr/>
      <dgm:t>
        <a:bodyPr/>
        <a:lstStyle/>
        <a:p>
          <a:endParaRPr lang="en-US" sz="2400"/>
        </a:p>
      </dgm:t>
    </dgm:pt>
    <dgm:pt modelId="{2AAC97E1-DDAF-4ED1-9665-A4EA8FD1C35E}" type="sibTrans" cxnId="{9B50FB52-729D-4389-BC73-8EBD4057CC70}">
      <dgm:prSet/>
      <dgm:spPr/>
      <dgm:t>
        <a:bodyPr/>
        <a:lstStyle/>
        <a:p>
          <a:endParaRPr lang="en-US" sz="2400"/>
        </a:p>
      </dgm:t>
    </dgm:pt>
    <dgm:pt modelId="{6CEB66AB-EEBE-4F53-99D5-ACC3EA5F98FE}" type="pres">
      <dgm:prSet presAssocID="{A8881337-84CA-47D8-AD8B-20EA3F3469C3}" presName="root" presStyleCnt="0">
        <dgm:presLayoutVars>
          <dgm:dir/>
          <dgm:resizeHandles val="exact"/>
        </dgm:presLayoutVars>
      </dgm:prSet>
      <dgm:spPr/>
    </dgm:pt>
    <dgm:pt modelId="{63D6BFA0-0475-4276-9381-07FFEC75A192}" type="pres">
      <dgm:prSet presAssocID="{A8881337-84CA-47D8-AD8B-20EA3F3469C3}" presName="container" presStyleCnt="0">
        <dgm:presLayoutVars>
          <dgm:dir/>
          <dgm:resizeHandles val="exact"/>
        </dgm:presLayoutVars>
      </dgm:prSet>
      <dgm:spPr/>
    </dgm:pt>
    <dgm:pt modelId="{18CE81F3-AB45-4589-91D4-28F3211232D3}" type="pres">
      <dgm:prSet presAssocID="{4FC3EA64-C9CF-4D3D-84D2-A1DEFAA3C2E8}" presName="compNode" presStyleCnt="0"/>
      <dgm:spPr/>
    </dgm:pt>
    <dgm:pt modelId="{C66CB272-6E19-4419-838C-E1BD0C901533}" type="pres">
      <dgm:prSet presAssocID="{4FC3EA64-C9CF-4D3D-84D2-A1DEFAA3C2E8}" presName="iconBgRect" presStyleLbl="bgShp" presStyleIdx="0" presStyleCnt="4"/>
      <dgm:spPr/>
    </dgm:pt>
    <dgm:pt modelId="{B0D7B1E2-E4F6-4165-89D2-66D39FED1186}" type="pres">
      <dgm:prSet presAssocID="{4FC3EA64-C9CF-4D3D-84D2-A1DEFAA3C2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ECFAB15E-F0D4-4B22-94EF-88B2C2307FB5}" type="pres">
      <dgm:prSet presAssocID="{4FC3EA64-C9CF-4D3D-84D2-A1DEFAA3C2E8}" presName="spaceRect" presStyleCnt="0"/>
      <dgm:spPr/>
    </dgm:pt>
    <dgm:pt modelId="{F2772B34-FBB6-4AC6-9E80-9207DEF5A541}" type="pres">
      <dgm:prSet presAssocID="{4FC3EA64-C9CF-4D3D-84D2-A1DEFAA3C2E8}" presName="textRect" presStyleLbl="revTx" presStyleIdx="0" presStyleCnt="4">
        <dgm:presLayoutVars>
          <dgm:chMax val="1"/>
          <dgm:chPref val="1"/>
        </dgm:presLayoutVars>
      </dgm:prSet>
      <dgm:spPr/>
    </dgm:pt>
    <dgm:pt modelId="{8FEEAA5D-E34D-4EDB-A76A-37392F07E2F1}" type="pres">
      <dgm:prSet presAssocID="{4DCC2A90-766F-4C53-84EF-4D8A80CC58EC}" presName="sibTrans" presStyleLbl="sibTrans2D1" presStyleIdx="0" presStyleCnt="0"/>
      <dgm:spPr/>
    </dgm:pt>
    <dgm:pt modelId="{5E29A3E4-6290-4D38-A9EA-B7EA9543FE9E}" type="pres">
      <dgm:prSet presAssocID="{8EE7146A-A32C-42D7-BEAD-8B30471F99C8}" presName="compNode" presStyleCnt="0"/>
      <dgm:spPr/>
    </dgm:pt>
    <dgm:pt modelId="{00527726-540E-413D-B6A1-DC298E7BE858}" type="pres">
      <dgm:prSet presAssocID="{8EE7146A-A32C-42D7-BEAD-8B30471F99C8}" presName="iconBgRect" presStyleLbl="bgShp" presStyleIdx="1" presStyleCnt="4"/>
      <dgm:spPr/>
    </dgm:pt>
    <dgm:pt modelId="{818C30C3-0F21-4EF5-A53F-82649E6E3C4D}" type="pres">
      <dgm:prSet presAssocID="{8EE7146A-A32C-42D7-BEAD-8B30471F99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BE70F5B1-77EF-4439-B9B9-4C749B75EE3F}" type="pres">
      <dgm:prSet presAssocID="{8EE7146A-A32C-42D7-BEAD-8B30471F99C8}" presName="spaceRect" presStyleCnt="0"/>
      <dgm:spPr/>
    </dgm:pt>
    <dgm:pt modelId="{97555557-FBC1-476F-AFA7-99E37FD9D6FD}" type="pres">
      <dgm:prSet presAssocID="{8EE7146A-A32C-42D7-BEAD-8B30471F99C8}" presName="textRect" presStyleLbl="revTx" presStyleIdx="1" presStyleCnt="4">
        <dgm:presLayoutVars>
          <dgm:chMax val="1"/>
          <dgm:chPref val="1"/>
        </dgm:presLayoutVars>
      </dgm:prSet>
      <dgm:spPr/>
    </dgm:pt>
    <dgm:pt modelId="{A834EEB2-D024-450D-80B3-C29FDDC0CC1F}" type="pres">
      <dgm:prSet presAssocID="{4027C1DE-2A40-4D8F-B1C3-7007E625B789}" presName="sibTrans" presStyleLbl="sibTrans2D1" presStyleIdx="0" presStyleCnt="0"/>
      <dgm:spPr/>
    </dgm:pt>
    <dgm:pt modelId="{5C637F09-F669-4862-AE28-2071C8969549}" type="pres">
      <dgm:prSet presAssocID="{EC71E0CE-7947-4951-864B-3633AD9A6B79}" presName="compNode" presStyleCnt="0"/>
      <dgm:spPr/>
    </dgm:pt>
    <dgm:pt modelId="{56F801A7-25AF-40D6-8755-B3C1DB66408F}" type="pres">
      <dgm:prSet presAssocID="{EC71E0CE-7947-4951-864B-3633AD9A6B79}" presName="iconBgRect" presStyleLbl="bgShp" presStyleIdx="2" presStyleCnt="4"/>
      <dgm:spPr/>
    </dgm:pt>
    <dgm:pt modelId="{AD5EF27D-AE8D-4AFC-B803-F205323149D9}" type="pres">
      <dgm:prSet presAssocID="{EC71E0CE-7947-4951-864B-3633AD9A6B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37B9DCE-49BE-4A12-8B3F-1CDDF3D6778E}" type="pres">
      <dgm:prSet presAssocID="{EC71E0CE-7947-4951-864B-3633AD9A6B79}" presName="spaceRect" presStyleCnt="0"/>
      <dgm:spPr/>
    </dgm:pt>
    <dgm:pt modelId="{BD42A4D8-6C4A-450E-A347-8F7FD9062586}" type="pres">
      <dgm:prSet presAssocID="{EC71E0CE-7947-4951-864B-3633AD9A6B79}" presName="textRect" presStyleLbl="revTx" presStyleIdx="2" presStyleCnt="4">
        <dgm:presLayoutVars>
          <dgm:chMax val="1"/>
          <dgm:chPref val="1"/>
        </dgm:presLayoutVars>
      </dgm:prSet>
      <dgm:spPr/>
    </dgm:pt>
    <dgm:pt modelId="{DC387117-9B05-4D88-A99C-6ACDB054C2C3}" type="pres">
      <dgm:prSet presAssocID="{AEF3A5CB-04B2-4A4E-A046-253A7D2394FC}" presName="sibTrans" presStyleLbl="sibTrans2D1" presStyleIdx="0" presStyleCnt="0"/>
      <dgm:spPr/>
    </dgm:pt>
    <dgm:pt modelId="{9C99E75F-A8D0-4C4B-B15D-74241E69EFEF}" type="pres">
      <dgm:prSet presAssocID="{1938926E-5FC8-4F5B-801E-6D86DBC9BA79}" presName="compNode" presStyleCnt="0"/>
      <dgm:spPr/>
    </dgm:pt>
    <dgm:pt modelId="{44855228-D137-4362-AC8E-D211447A56AE}" type="pres">
      <dgm:prSet presAssocID="{1938926E-5FC8-4F5B-801E-6D86DBC9BA79}" presName="iconBgRect" presStyleLbl="bgShp" presStyleIdx="3" presStyleCnt="4"/>
      <dgm:spPr/>
    </dgm:pt>
    <dgm:pt modelId="{26DB01E9-E353-4DDC-ADF7-5E6CA93F1C23}" type="pres">
      <dgm:prSet presAssocID="{1938926E-5FC8-4F5B-801E-6D86DBC9BA7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805644A1-E7E1-4AD7-A70C-491A6CD6C323}" type="pres">
      <dgm:prSet presAssocID="{1938926E-5FC8-4F5B-801E-6D86DBC9BA79}" presName="spaceRect" presStyleCnt="0"/>
      <dgm:spPr/>
    </dgm:pt>
    <dgm:pt modelId="{9BBA7BD4-6687-439F-B9F4-D2835EC71116}" type="pres">
      <dgm:prSet presAssocID="{1938926E-5FC8-4F5B-801E-6D86DBC9BA79}" presName="textRect" presStyleLbl="revTx" presStyleIdx="3" presStyleCnt="4" custScaleY="157572">
        <dgm:presLayoutVars>
          <dgm:chMax val="1"/>
          <dgm:chPref val="1"/>
        </dgm:presLayoutVars>
      </dgm:prSet>
      <dgm:spPr/>
    </dgm:pt>
  </dgm:ptLst>
  <dgm:cxnLst>
    <dgm:cxn modelId="{FD21E532-C3B8-4631-8FE7-08EE0A4B3EA6}" type="presOf" srcId="{4027C1DE-2A40-4D8F-B1C3-7007E625B789}" destId="{A834EEB2-D024-450D-80B3-C29FDDC0CC1F}" srcOrd="0" destOrd="0" presId="urn:microsoft.com/office/officeart/2018/2/layout/IconCircleList"/>
    <dgm:cxn modelId="{F0BBFF34-DD46-4028-8F20-1BF2F44D68B4}" srcId="{A8881337-84CA-47D8-AD8B-20EA3F3469C3}" destId="{4FC3EA64-C9CF-4D3D-84D2-A1DEFAA3C2E8}" srcOrd="0" destOrd="0" parTransId="{AB98626B-6A64-4814-9E36-F1DA0DAA881C}" sibTransId="{4DCC2A90-766F-4C53-84EF-4D8A80CC58EC}"/>
    <dgm:cxn modelId="{B7C87E69-D903-45AB-B6B3-289AD5446D47}" type="presOf" srcId="{8EE7146A-A32C-42D7-BEAD-8B30471F99C8}" destId="{97555557-FBC1-476F-AFA7-99E37FD9D6FD}" srcOrd="0" destOrd="0" presId="urn:microsoft.com/office/officeart/2018/2/layout/IconCircleList"/>
    <dgm:cxn modelId="{CB592D4D-F521-47C2-9D7C-56F9275B2773}" type="presOf" srcId="{4FC3EA64-C9CF-4D3D-84D2-A1DEFAA3C2E8}" destId="{F2772B34-FBB6-4AC6-9E80-9207DEF5A541}" srcOrd="0" destOrd="0" presId="urn:microsoft.com/office/officeart/2018/2/layout/IconCircleList"/>
    <dgm:cxn modelId="{9B50FB52-729D-4389-BC73-8EBD4057CC70}" srcId="{A8881337-84CA-47D8-AD8B-20EA3F3469C3}" destId="{1938926E-5FC8-4F5B-801E-6D86DBC9BA79}" srcOrd="3" destOrd="0" parTransId="{6851B220-6D4E-4CB0-8D0F-9DAC28E57FF4}" sibTransId="{2AAC97E1-DDAF-4ED1-9665-A4EA8FD1C35E}"/>
    <dgm:cxn modelId="{115C2275-9FAE-492D-8B08-2A866C1E5F5F}" type="presOf" srcId="{4DCC2A90-766F-4C53-84EF-4D8A80CC58EC}" destId="{8FEEAA5D-E34D-4EDB-A76A-37392F07E2F1}" srcOrd="0" destOrd="0" presId="urn:microsoft.com/office/officeart/2018/2/layout/IconCircleList"/>
    <dgm:cxn modelId="{A0413C7C-A727-4004-8CE1-312CF60F5395}" type="presOf" srcId="{1938926E-5FC8-4F5B-801E-6D86DBC9BA79}" destId="{9BBA7BD4-6687-439F-B9F4-D2835EC71116}" srcOrd="0" destOrd="0" presId="urn:microsoft.com/office/officeart/2018/2/layout/IconCircleList"/>
    <dgm:cxn modelId="{34D45E92-C760-45BD-BF21-E0CE8F9549C0}" type="presOf" srcId="{EC71E0CE-7947-4951-864B-3633AD9A6B79}" destId="{BD42A4D8-6C4A-450E-A347-8F7FD9062586}" srcOrd="0" destOrd="0" presId="urn:microsoft.com/office/officeart/2018/2/layout/IconCircleList"/>
    <dgm:cxn modelId="{06A4AC9F-C717-4089-B5B3-EE91E0828AF2}" srcId="{A8881337-84CA-47D8-AD8B-20EA3F3469C3}" destId="{8EE7146A-A32C-42D7-BEAD-8B30471F99C8}" srcOrd="1" destOrd="0" parTransId="{175C5008-5A1F-49D0-9065-38FD97C505BB}" sibTransId="{4027C1DE-2A40-4D8F-B1C3-7007E625B789}"/>
    <dgm:cxn modelId="{72DCE7A4-0135-4B2A-B0CC-7AC9CE12C19A}" type="presOf" srcId="{A8881337-84CA-47D8-AD8B-20EA3F3469C3}" destId="{6CEB66AB-EEBE-4F53-99D5-ACC3EA5F98FE}" srcOrd="0" destOrd="0" presId="urn:microsoft.com/office/officeart/2018/2/layout/IconCircleList"/>
    <dgm:cxn modelId="{A1F67FCB-1625-4FBA-AD73-77C9102EA758}" srcId="{A8881337-84CA-47D8-AD8B-20EA3F3469C3}" destId="{EC71E0CE-7947-4951-864B-3633AD9A6B79}" srcOrd="2" destOrd="0" parTransId="{2E15D43B-F715-4538-A8E8-40EF6499A82D}" sibTransId="{AEF3A5CB-04B2-4A4E-A046-253A7D2394FC}"/>
    <dgm:cxn modelId="{0D479BDB-5B46-4ED3-93CB-F7DC0D0E1BE0}" type="presOf" srcId="{AEF3A5CB-04B2-4A4E-A046-253A7D2394FC}" destId="{DC387117-9B05-4D88-A99C-6ACDB054C2C3}" srcOrd="0" destOrd="0" presId="urn:microsoft.com/office/officeart/2018/2/layout/IconCircleList"/>
    <dgm:cxn modelId="{D98A0370-8667-45BE-841E-848654538E18}" type="presParOf" srcId="{6CEB66AB-EEBE-4F53-99D5-ACC3EA5F98FE}" destId="{63D6BFA0-0475-4276-9381-07FFEC75A192}" srcOrd="0" destOrd="0" presId="urn:microsoft.com/office/officeart/2018/2/layout/IconCircleList"/>
    <dgm:cxn modelId="{712CDE6F-ECAE-4089-8FD5-F7647B3B4682}" type="presParOf" srcId="{63D6BFA0-0475-4276-9381-07FFEC75A192}" destId="{18CE81F3-AB45-4589-91D4-28F3211232D3}" srcOrd="0" destOrd="0" presId="urn:microsoft.com/office/officeart/2018/2/layout/IconCircleList"/>
    <dgm:cxn modelId="{C47FE95C-3EA5-47E5-9002-3F679F766845}" type="presParOf" srcId="{18CE81F3-AB45-4589-91D4-28F3211232D3}" destId="{C66CB272-6E19-4419-838C-E1BD0C901533}" srcOrd="0" destOrd="0" presId="urn:microsoft.com/office/officeart/2018/2/layout/IconCircleList"/>
    <dgm:cxn modelId="{ED72DE54-F9D9-41E2-B0A9-C7DB42AFD3A0}" type="presParOf" srcId="{18CE81F3-AB45-4589-91D4-28F3211232D3}" destId="{B0D7B1E2-E4F6-4165-89D2-66D39FED1186}" srcOrd="1" destOrd="0" presId="urn:microsoft.com/office/officeart/2018/2/layout/IconCircleList"/>
    <dgm:cxn modelId="{E0EE61D6-01F0-4F94-8CC8-C3C293F8EF08}" type="presParOf" srcId="{18CE81F3-AB45-4589-91D4-28F3211232D3}" destId="{ECFAB15E-F0D4-4B22-94EF-88B2C2307FB5}" srcOrd="2" destOrd="0" presId="urn:microsoft.com/office/officeart/2018/2/layout/IconCircleList"/>
    <dgm:cxn modelId="{99B7BC60-D456-4F2A-BC9B-8ADA870D2F62}" type="presParOf" srcId="{18CE81F3-AB45-4589-91D4-28F3211232D3}" destId="{F2772B34-FBB6-4AC6-9E80-9207DEF5A541}" srcOrd="3" destOrd="0" presId="urn:microsoft.com/office/officeart/2018/2/layout/IconCircleList"/>
    <dgm:cxn modelId="{970BF848-D916-424D-B1E7-64A7E2871006}" type="presParOf" srcId="{63D6BFA0-0475-4276-9381-07FFEC75A192}" destId="{8FEEAA5D-E34D-4EDB-A76A-37392F07E2F1}" srcOrd="1" destOrd="0" presId="urn:microsoft.com/office/officeart/2018/2/layout/IconCircleList"/>
    <dgm:cxn modelId="{12EA4594-D4E0-450B-B573-5086501BE950}" type="presParOf" srcId="{63D6BFA0-0475-4276-9381-07FFEC75A192}" destId="{5E29A3E4-6290-4D38-A9EA-B7EA9543FE9E}" srcOrd="2" destOrd="0" presId="urn:microsoft.com/office/officeart/2018/2/layout/IconCircleList"/>
    <dgm:cxn modelId="{661CFAE1-4DC3-45EA-BDA5-F400994E44FE}" type="presParOf" srcId="{5E29A3E4-6290-4D38-A9EA-B7EA9543FE9E}" destId="{00527726-540E-413D-B6A1-DC298E7BE858}" srcOrd="0" destOrd="0" presId="urn:microsoft.com/office/officeart/2018/2/layout/IconCircleList"/>
    <dgm:cxn modelId="{AA801D7C-BC50-446A-8B97-BC19B10F2D3B}" type="presParOf" srcId="{5E29A3E4-6290-4D38-A9EA-B7EA9543FE9E}" destId="{818C30C3-0F21-4EF5-A53F-82649E6E3C4D}" srcOrd="1" destOrd="0" presId="urn:microsoft.com/office/officeart/2018/2/layout/IconCircleList"/>
    <dgm:cxn modelId="{22E3856A-5614-483D-8EBF-77E51C6D38CB}" type="presParOf" srcId="{5E29A3E4-6290-4D38-A9EA-B7EA9543FE9E}" destId="{BE70F5B1-77EF-4439-B9B9-4C749B75EE3F}" srcOrd="2" destOrd="0" presId="urn:microsoft.com/office/officeart/2018/2/layout/IconCircleList"/>
    <dgm:cxn modelId="{7DACA7A6-32E9-4269-BDB1-C0D4512E9814}" type="presParOf" srcId="{5E29A3E4-6290-4D38-A9EA-B7EA9543FE9E}" destId="{97555557-FBC1-476F-AFA7-99E37FD9D6FD}" srcOrd="3" destOrd="0" presId="urn:microsoft.com/office/officeart/2018/2/layout/IconCircleList"/>
    <dgm:cxn modelId="{52CCFF2F-79D4-4FCF-B5F5-87DC6F253D38}" type="presParOf" srcId="{63D6BFA0-0475-4276-9381-07FFEC75A192}" destId="{A834EEB2-D024-450D-80B3-C29FDDC0CC1F}" srcOrd="3" destOrd="0" presId="urn:microsoft.com/office/officeart/2018/2/layout/IconCircleList"/>
    <dgm:cxn modelId="{D75A3A86-A419-4B6D-9F8A-41B539EB039F}" type="presParOf" srcId="{63D6BFA0-0475-4276-9381-07FFEC75A192}" destId="{5C637F09-F669-4862-AE28-2071C8969549}" srcOrd="4" destOrd="0" presId="urn:microsoft.com/office/officeart/2018/2/layout/IconCircleList"/>
    <dgm:cxn modelId="{EFCBB211-EC92-4D46-AB0D-E137ECA9C663}" type="presParOf" srcId="{5C637F09-F669-4862-AE28-2071C8969549}" destId="{56F801A7-25AF-40D6-8755-B3C1DB66408F}" srcOrd="0" destOrd="0" presId="urn:microsoft.com/office/officeart/2018/2/layout/IconCircleList"/>
    <dgm:cxn modelId="{8680D7A7-BB95-4567-9C14-09EABE1E1BEB}" type="presParOf" srcId="{5C637F09-F669-4862-AE28-2071C8969549}" destId="{AD5EF27D-AE8D-4AFC-B803-F205323149D9}" srcOrd="1" destOrd="0" presId="urn:microsoft.com/office/officeart/2018/2/layout/IconCircleList"/>
    <dgm:cxn modelId="{9CFAE943-C561-43BF-8F31-841271C90C2B}" type="presParOf" srcId="{5C637F09-F669-4862-AE28-2071C8969549}" destId="{F37B9DCE-49BE-4A12-8B3F-1CDDF3D6778E}" srcOrd="2" destOrd="0" presId="urn:microsoft.com/office/officeart/2018/2/layout/IconCircleList"/>
    <dgm:cxn modelId="{02FABFFD-84B7-42E5-A99D-1C52F8348B85}" type="presParOf" srcId="{5C637F09-F669-4862-AE28-2071C8969549}" destId="{BD42A4D8-6C4A-450E-A347-8F7FD9062586}" srcOrd="3" destOrd="0" presId="urn:microsoft.com/office/officeart/2018/2/layout/IconCircleList"/>
    <dgm:cxn modelId="{149EDD94-3C71-438B-A6CD-730FF070811A}" type="presParOf" srcId="{63D6BFA0-0475-4276-9381-07FFEC75A192}" destId="{DC387117-9B05-4D88-A99C-6ACDB054C2C3}" srcOrd="5" destOrd="0" presId="urn:microsoft.com/office/officeart/2018/2/layout/IconCircleList"/>
    <dgm:cxn modelId="{C226D3A2-34EE-4865-AB59-D9711B8908B8}" type="presParOf" srcId="{63D6BFA0-0475-4276-9381-07FFEC75A192}" destId="{9C99E75F-A8D0-4C4B-B15D-74241E69EFEF}" srcOrd="6" destOrd="0" presId="urn:microsoft.com/office/officeart/2018/2/layout/IconCircleList"/>
    <dgm:cxn modelId="{53182456-3477-4568-BD98-8B44ED109F43}" type="presParOf" srcId="{9C99E75F-A8D0-4C4B-B15D-74241E69EFEF}" destId="{44855228-D137-4362-AC8E-D211447A56AE}" srcOrd="0" destOrd="0" presId="urn:microsoft.com/office/officeart/2018/2/layout/IconCircleList"/>
    <dgm:cxn modelId="{563F6B15-FDE0-4AE4-8336-0631B660BFA5}" type="presParOf" srcId="{9C99E75F-A8D0-4C4B-B15D-74241E69EFEF}" destId="{26DB01E9-E353-4DDC-ADF7-5E6CA93F1C23}" srcOrd="1" destOrd="0" presId="urn:microsoft.com/office/officeart/2018/2/layout/IconCircleList"/>
    <dgm:cxn modelId="{C15D1D7A-578A-47FA-B5CA-9B7C3450A619}" type="presParOf" srcId="{9C99E75F-A8D0-4C4B-B15D-74241E69EFEF}" destId="{805644A1-E7E1-4AD7-A70C-491A6CD6C323}" srcOrd="2" destOrd="0" presId="urn:microsoft.com/office/officeart/2018/2/layout/IconCircleList"/>
    <dgm:cxn modelId="{8CB83D02-C317-4A88-994D-2FA46F1E1C79}" type="presParOf" srcId="{9C99E75F-A8D0-4C4B-B15D-74241E69EFEF}" destId="{9BBA7BD4-6687-439F-B9F4-D2835EC71116}"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B68A1-5C98-49C6-8469-073139749E0C}">
      <dsp:nvSpPr>
        <dsp:cNvPr id="0" name=""/>
        <dsp:cNvSpPr/>
      </dsp:nvSpPr>
      <dsp:spPr>
        <a:xfrm>
          <a:off x="0" y="0"/>
          <a:ext cx="115959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DD5D6-8BD4-4791-B823-5C7BA30486B0}">
      <dsp:nvSpPr>
        <dsp:cNvPr id="0" name=""/>
        <dsp:cNvSpPr/>
      </dsp:nvSpPr>
      <dsp:spPr>
        <a:xfrm>
          <a:off x="0" y="0"/>
          <a:ext cx="2319181" cy="585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4 broad sources:</a:t>
          </a:r>
          <a:endParaRPr lang="en-US" sz="3600" b="1" kern="1200" dirty="0"/>
        </a:p>
      </dsp:txBody>
      <dsp:txXfrm>
        <a:off x="0" y="0"/>
        <a:ext cx="2319181" cy="5853077"/>
      </dsp:txXfrm>
    </dsp:sp>
    <dsp:sp modelId="{35A71ED0-0A7B-42FD-B906-44C5E156F002}">
      <dsp:nvSpPr>
        <dsp:cNvPr id="0" name=""/>
        <dsp:cNvSpPr/>
      </dsp:nvSpPr>
      <dsp:spPr>
        <a:xfrm>
          <a:off x="2493119" y="84023"/>
          <a:ext cx="9102786" cy="83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Financial support from African member States </a:t>
          </a:r>
        </a:p>
      </dsp:txBody>
      <dsp:txXfrm>
        <a:off x="2493119" y="84023"/>
        <a:ext cx="9102786" cy="832388"/>
      </dsp:txXfrm>
    </dsp:sp>
    <dsp:sp modelId="{02E9E192-166E-4E78-A807-A127AEDF27F2}">
      <dsp:nvSpPr>
        <dsp:cNvPr id="0" name=""/>
        <dsp:cNvSpPr/>
      </dsp:nvSpPr>
      <dsp:spPr>
        <a:xfrm>
          <a:off x="2319181" y="916412"/>
          <a:ext cx="92767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E51EBC-FFE4-4348-AA00-4F3A518E6FE4}">
      <dsp:nvSpPr>
        <dsp:cNvPr id="0" name=""/>
        <dsp:cNvSpPr/>
      </dsp:nvSpPr>
      <dsp:spPr>
        <a:xfrm>
          <a:off x="2493119" y="1000436"/>
          <a:ext cx="9102786" cy="168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Regular United Nations grant, which is currently a fixed annual subvention of $1.4 million </a:t>
          </a:r>
        </a:p>
      </dsp:txBody>
      <dsp:txXfrm>
        <a:off x="2493119" y="1000436"/>
        <a:ext cx="9102786" cy="1680473"/>
      </dsp:txXfrm>
    </dsp:sp>
    <dsp:sp modelId="{1F4A9E63-88A3-4402-8E6C-8804C9C8AAC2}">
      <dsp:nvSpPr>
        <dsp:cNvPr id="0" name=""/>
        <dsp:cNvSpPr/>
      </dsp:nvSpPr>
      <dsp:spPr>
        <a:xfrm>
          <a:off x="2319181" y="2680909"/>
          <a:ext cx="92767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D87F47-367C-4542-A7B1-E7802B13F2CF}">
      <dsp:nvSpPr>
        <dsp:cNvPr id="0" name=""/>
        <dsp:cNvSpPr/>
      </dsp:nvSpPr>
      <dsp:spPr>
        <a:xfrm>
          <a:off x="2493119" y="2764933"/>
          <a:ext cx="9102786" cy="123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Resources from ECA to support specific </a:t>
          </a:r>
          <a:r>
            <a:rPr lang="en-US" sz="3200" kern="1200" dirty="0" err="1"/>
            <a:t>programmes</a:t>
          </a:r>
          <a:r>
            <a:rPr lang="en-US" sz="3200" kern="1200" dirty="0"/>
            <a:t> and training activities</a:t>
          </a:r>
        </a:p>
      </dsp:txBody>
      <dsp:txXfrm>
        <a:off x="2493119" y="2764933"/>
        <a:ext cx="9102786" cy="1230106"/>
      </dsp:txXfrm>
    </dsp:sp>
    <dsp:sp modelId="{57E2A6D7-2C24-452C-B4E3-EF6752EB8339}">
      <dsp:nvSpPr>
        <dsp:cNvPr id="0" name=""/>
        <dsp:cNvSpPr/>
      </dsp:nvSpPr>
      <dsp:spPr>
        <a:xfrm>
          <a:off x="2319181" y="3995039"/>
          <a:ext cx="92767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19CF6-FF27-4CA8-9A3B-188797B3B70D}">
      <dsp:nvSpPr>
        <dsp:cNvPr id="0" name=""/>
        <dsp:cNvSpPr/>
      </dsp:nvSpPr>
      <dsp:spPr>
        <a:xfrm>
          <a:off x="2493119" y="4038546"/>
          <a:ext cx="9102786" cy="168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Extrabudgetary funds from such sources as multilateral and bilateral funding institutions, private foundations and other development partners</a:t>
          </a:r>
        </a:p>
      </dsp:txBody>
      <dsp:txXfrm>
        <a:off x="2493119" y="4038546"/>
        <a:ext cx="9102786" cy="1680473"/>
      </dsp:txXfrm>
    </dsp:sp>
    <dsp:sp modelId="{09BFF64B-7478-4BA0-BC41-7EA619D37F16}">
      <dsp:nvSpPr>
        <dsp:cNvPr id="0" name=""/>
        <dsp:cNvSpPr/>
      </dsp:nvSpPr>
      <dsp:spPr>
        <a:xfrm>
          <a:off x="2319181" y="5759536"/>
          <a:ext cx="92767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B272-6E19-4419-838C-E1BD0C901533}">
      <dsp:nvSpPr>
        <dsp:cNvPr id="0" name=""/>
        <dsp:cNvSpPr/>
      </dsp:nvSpPr>
      <dsp:spPr>
        <a:xfrm>
          <a:off x="116572" y="403829"/>
          <a:ext cx="1536220" cy="15362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7B1E2-E4F6-4165-89D2-66D39FED1186}">
      <dsp:nvSpPr>
        <dsp:cNvPr id="0" name=""/>
        <dsp:cNvSpPr/>
      </dsp:nvSpPr>
      <dsp:spPr>
        <a:xfrm>
          <a:off x="439178" y="726435"/>
          <a:ext cx="891007" cy="891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72B34-FBB6-4AC6-9E80-9207DEF5A541}">
      <dsp:nvSpPr>
        <dsp:cNvPr id="0" name=""/>
        <dsp:cNvSpPr/>
      </dsp:nvSpPr>
      <dsp:spPr>
        <a:xfrm>
          <a:off x="1981982" y="403829"/>
          <a:ext cx="3621091" cy="153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Implementation of Umoja enterprise resource planning tool</a:t>
          </a:r>
        </a:p>
      </dsp:txBody>
      <dsp:txXfrm>
        <a:off x="1981982" y="403829"/>
        <a:ext cx="3621091" cy="1536220"/>
      </dsp:txXfrm>
    </dsp:sp>
    <dsp:sp modelId="{00527726-540E-413D-B6A1-DC298E7BE858}">
      <dsp:nvSpPr>
        <dsp:cNvPr id="0" name=""/>
        <dsp:cNvSpPr/>
      </dsp:nvSpPr>
      <dsp:spPr>
        <a:xfrm>
          <a:off x="6234021" y="403829"/>
          <a:ext cx="1536220" cy="15362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C30C3-0F21-4EF5-A53F-82649E6E3C4D}">
      <dsp:nvSpPr>
        <dsp:cNvPr id="0" name=""/>
        <dsp:cNvSpPr/>
      </dsp:nvSpPr>
      <dsp:spPr>
        <a:xfrm>
          <a:off x="6556628" y="726435"/>
          <a:ext cx="891007" cy="891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55557-FBC1-476F-AFA7-99E37FD9D6FD}">
      <dsp:nvSpPr>
        <dsp:cNvPr id="0" name=""/>
        <dsp:cNvSpPr/>
      </dsp:nvSpPr>
      <dsp:spPr>
        <a:xfrm>
          <a:off x="8099432" y="403829"/>
          <a:ext cx="3621091" cy="153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i="0" kern="1200" baseline="0" dirty="0"/>
            <a:t>Move to the UN house in </a:t>
          </a:r>
          <a:r>
            <a:rPr lang="en-US" sz="3200" b="0" i="0" kern="1200" baseline="0" dirty="0" err="1"/>
            <a:t>Diamniadio</a:t>
          </a:r>
          <a:r>
            <a:rPr lang="en-US" sz="3200" b="0" i="0" kern="1200" baseline="0" dirty="0"/>
            <a:t>, Senegal </a:t>
          </a:r>
          <a:endParaRPr lang="en-US" sz="3200" kern="1200" dirty="0"/>
        </a:p>
      </dsp:txBody>
      <dsp:txXfrm>
        <a:off x="8099432" y="403829"/>
        <a:ext cx="3621091" cy="1536220"/>
      </dsp:txXfrm>
    </dsp:sp>
    <dsp:sp modelId="{56F801A7-25AF-40D6-8755-B3C1DB66408F}">
      <dsp:nvSpPr>
        <dsp:cNvPr id="0" name=""/>
        <dsp:cNvSpPr/>
      </dsp:nvSpPr>
      <dsp:spPr>
        <a:xfrm>
          <a:off x="116572" y="3358134"/>
          <a:ext cx="1536220" cy="15362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EF27D-AE8D-4AFC-B803-F205323149D9}">
      <dsp:nvSpPr>
        <dsp:cNvPr id="0" name=""/>
        <dsp:cNvSpPr/>
      </dsp:nvSpPr>
      <dsp:spPr>
        <a:xfrm>
          <a:off x="439178" y="3680740"/>
          <a:ext cx="891007" cy="891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2A4D8-6C4A-450E-A347-8F7FD9062586}">
      <dsp:nvSpPr>
        <dsp:cNvPr id="0" name=""/>
        <dsp:cNvSpPr/>
      </dsp:nvSpPr>
      <dsp:spPr>
        <a:xfrm>
          <a:off x="1981982" y="3358134"/>
          <a:ext cx="3621091" cy="153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i="0" kern="1200" baseline="0" dirty="0"/>
            <a:t>Key staffing changes</a:t>
          </a:r>
          <a:endParaRPr lang="en-US" sz="3200" kern="1200" dirty="0"/>
        </a:p>
      </dsp:txBody>
      <dsp:txXfrm>
        <a:off x="1981982" y="3358134"/>
        <a:ext cx="3621091" cy="1536220"/>
      </dsp:txXfrm>
    </dsp:sp>
    <dsp:sp modelId="{44855228-D137-4362-AC8E-D211447A56AE}">
      <dsp:nvSpPr>
        <dsp:cNvPr id="0" name=""/>
        <dsp:cNvSpPr/>
      </dsp:nvSpPr>
      <dsp:spPr>
        <a:xfrm>
          <a:off x="6234021" y="3358134"/>
          <a:ext cx="1536220" cy="153622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B01E9-E353-4DDC-ADF7-5E6CA93F1C23}">
      <dsp:nvSpPr>
        <dsp:cNvPr id="0" name=""/>
        <dsp:cNvSpPr/>
      </dsp:nvSpPr>
      <dsp:spPr>
        <a:xfrm>
          <a:off x="6556628" y="3680740"/>
          <a:ext cx="891007" cy="891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A7BD4-6687-439F-B9F4-D2835EC71116}">
      <dsp:nvSpPr>
        <dsp:cNvPr id="0" name=""/>
        <dsp:cNvSpPr/>
      </dsp:nvSpPr>
      <dsp:spPr>
        <a:xfrm>
          <a:off x="8099432" y="2915917"/>
          <a:ext cx="3621091" cy="2420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i="0" kern="1200" baseline="0" dirty="0"/>
            <a:t>Request to increase the Economic Commission for Africa financial support to IDEP</a:t>
          </a:r>
          <a:endParaRPr lang="en-US" sz="3200" kern="1200" dirty="0"/>
        </a:p>
      </dsp:txBody>
      <dsp:txXfrm>
        <a:off x="8099432" y="2915917"/>
        <a:ext cx="3621091" cy="24206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217C4-209F-426B-A8D4-2A4EF8D569F3}" type="datetimeFigureOut">
              <a:rPr lang="zh-CN" altLang="en-US" smtClean="0"/>
              <a:t>2023/7/27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47A51-B016-4B81-90E8-2AF0B9FE31D3}" type="slidenum">
              <a:rPr lang="zh-CN" altLang="en-US" smtClean="0"/>
              <a:t>‹#›</a:t>
            </a:fld>
            <a:endParaRPr lang="zh-CN" altLang="en-US"/>
          </a:p>
        </p:txBody>
      </p:sp>
    </p:spTree>
    <p:extLst>
      <p:ext uri="{BB962C8B-B14F-4D97-AF65-F5344CB8AC3E}">
        <p14:creationId xmlns:p14="http://schemas.microsoft.com/office/powerpoint/2010/main" val="5627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1</a:t>
            </a:fld>
            <a:endParaRPr lang="zh-CN" altLang="en-US"/>
          </a:p>
        </p:txBody>
      </p:sp>
    </p:spTree>
    <p:extLst>
      <p:ext uri="{BB962C8B-B14F-4D97-AF65-F5344CB8AC3E}">
        <p14:creationId xmlns:p14="http://schemas.microsoft.com/office/powerpoint/2010/main" val="416733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7047A51-B016-4B81-90E8-2AF0B9FE31D3}" type="slidenum">
              <a:rPr lang="zh-CN" altLang="en-US" smtClean="0"/>
              <a:t>2</a:t>
            </a:fld>
            <a:endParaRPr lang="zh-CN" altLang="en-US"/>
          </a:p>
        </p:txBody>
      </p:sp>
    </p:spTree>
    <p:extLst>
      <p:ext uri="{BB962C8B-B14F-4D97-AF65-F5344CB8AC3E}">
        <p14:creationId xmlns:p14="http://schemas.microsoft.com/office/powerpoint/2010/main" val="169908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047A51-B016-4B81-90E8-2AF0B9FE31D3}" type="slidenum">
              <a:rPr lang="zh-CN" altLang="en-US" smtClean="0"/>
              <a:t>8</a:t>
            </a:fld>
            <a:endParaRPr lang="zh-CN" altLang="en-US"/>
          </a:p>
        </p:txBody>
      </p:sp>
    </p:spTree>
    <p:extLst>
      <p:ext uri="{BB962C8B-B14F-4D97-AF65-F5344CB8AC3E}">
        <p14:creationId xmlns:p14="http://schemas.microsoft.com/office/powerpoint/2010/main" val="341570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7047A51-B016-4B81-90E8-2AF0B9FE31D3}" type="slidenum">
              <a:rPr lang="zh-CN" altLang="en-US" smtClean="0"/>
              <a:t>9</a:t>
            </a:fld>
            <a:endParaRPr lang="zh-CN" altLang="en-US"/>
          </a:p>
        </p:txBody>
      </p:sp>
    </p:spTree>
    <p:extLst>
      <p:ext uri="{BB962C8B-B14F-4D97-AF65-F5344CB8AC3E}">
        <p14:creationId xmlns:p14="http://schemas.microsoft.com/office/powerpoint/2010/main" val="241696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97047A51-B016-4B81-90E8-2AF0B9FE31D3}" type="slidenum">
              <a:rPr lang="zh-CN" altLang="en-US" smtClean="0"/>
              <a:t>10</a:t>
            </a:fld>
            <a:endParaRPr lang="zh-CN" altLang="en-US"/>
          </a:p>
        </p:txBody>
      </p:sp>
    </p:spTree>
    <p:extLst>
      <p:ext uri="{BB962C8B-B14F-4D97-AF65-F5344CB8AC3E}">
        <p14:creationId xmlns:p14="http://schemas.microsoft.com/office/powerpoint/2010/main" val="401071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11</a:t>
            </a:fld>
            <a:endParaRPr lang="zh-CN" altLang="en-US"/>
          </a:p>
        </p:txBody>
      </p:sp>
    </p:spTree>
    <p:extLst>
      <p:ext uri="{BB962C8B-B14F-4D97-AF65-F5344CB8AC3E}">
        <p14:creationId xmlns:p14="http://schemas.microsoft.com/office/powerpoint/2010/main" val="24345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6617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Work progress</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22716389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Work summary</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8090958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Deficiency</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188689952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Work plan</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2685605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90366-ABA8-4BF0-B712-90B06D46FB25}" type="datetimeFigureOut">
              <a:rPr lang="zh-CN" altLang="en-US" smtClean="0"/>
              <a:t>2023/7/27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35D93-1873-44CB-A7D2-BBE94C050B9A}" type="slidenum">
              <a:rPr lang="zh-CN" altLang="en-US" smtClean="0"/>
              <a:t>‹#›</a:t>
            </a:fld>
            <a:endParaRPr lang="zh-CN" altLang="en-US"/>
          </a:p>
        </p:txBody>
      </p:sp>
    </p:spTree>
    <p:extLst>
      <p:ext uri="{BB962C8B-B14F-4D97-AF65-F5344CB8AC3E}">
        <p14:creationId xmlns:p14="http://schemas.microsoft.com/office/powerpoint/2010/main" val="3220481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arbre, bâtiment, plein air, œil de poisson&#10;&#10;Description générée automatiquement">
            <a:extLst>
              <a:ext uri="{FF2B5EF4-FFF2-40B4-BE49-F238E27FC236}">
                <a16:creationId xmlns:a16="http://schemas.microsoft.com/office/drawing/2014/main" id="{AC537B71-34B7-0AF9-B4A4-A7145233D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9236"/>
            <a:ext cx="5972175" cy="6858000"/>
          </a:xfrm>
          <a:prstGeom prst="rect">
            <a:avLst/>
          </a:prstGeom>
        </p:spPr>
      </p:pic>
      <p:pic>
        <p:nvPicPr>
          <p:cNvPr id="2" name="Image 1">
            <a:extLst>
              <a:ext uri="{FF2B5EF4-FFF2-40B4-BE49-F238E27FC236}">
                <a16:creationId xmlns:a16="http://schemas.microsoft.com/office/drawing/2014/main" id="{754CF54E-2FBE-A67F-0E95-1D78087E18EF}"/>
              </a:ext>
            </a:extLst>
          </p:cNvPr>
          <p:cNvPicPr>
            <a:picLocks noChangeAspect="1"/>
          </p:cNvPicPr>
          <p:nvPr/>
        </p:nvPicPr>
        <p:blipFill>
          <a:blip r:embed="rId4" cstate="print">
            <a:alphaModFix amt="8000"/>
            <a:extLst>
              <a:ext uri="{28A0092B-C50C-407E-A947-70E740481C1C}">
                <a14:useLocalDpi xmlns:a14="http://schemas.microsoft.com/office/drawing/2010/main" val="0"/>
              </a:ext>
            </a:extLst>
          </a:blip>
          <a:srcRect/>
          <a:stretch>
            <a:fillRect/>
          </a:stretch>
        </p:blipFill>
        <p:spPr bwMode="auto">
          <a:xfrm>
            <a:off x="895940" y="1283569"/>
            <a:ext cx="4486910" cy="4335780"/>
          </a:xfrm>
          <a:prstGeom prst="rect">
            <a:avLst/>
          </a:prstGeom>
          <a:noFill/>
          <a:ln>
            <a:noFill/>
          </a:ln>
        </p:spPr>
      </p:pic>
      <p:sp>
        <p:nvSpPr>
          <p:cNvPr id="4" name="Text Box 2">
            <a:extLst>
              <a:ext uri="{FF2B5EF4-FFF2-40B4-BE49-F238E27FC236}">
                <a16:creationId xmlns:a16="http://schemas.microsoft.com/office/drawing/2014/main" id="{F6D61E16-C5E3-E9B4-BA10-4A1F61ED2ACA}"/>
              </a:ext>
            </a:extLst>
          </p:cNvPr>
          <p:cNvSpPr txBox="1">
            <a:spLocks noChangeArrowheads="1"/>
          </p:cNvSpPr>
          <p:nvPr/>
        </p:nvSpPr>
        <p:spPr bwMode="auto">
          <a:xfrm>
            <a:off x="602570" y="1477818"/>
            <a:ext cx="5073650" cy="5370946"/>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en-US" sz="7000" b="1" dirty="0">
                <a:solidFill>
                  <a:srgbClr val="4495D1"/>
                </a:solidFill>
                <a:latin typeface="Lato Thin" panose="020F0502020204030203" pitchFamily="34" charset="0"/>
                <a:cs typeface="Calibri Light" panose="020F0302020204030204" pitchFamily="34" charset="0"/>
              </a:rPr>
              <a:t>59</a:t>
            </a:r>
            <a:r>
              <a:rPr lang="en-US" sz="7000" b="1" baseline="30000" dirty="0">
                <a:solidFill>
                  <a:srgbClr val="4495D1"/>
                </a:solidFill>
                <a:latin typeface="Lato Thin" panose="020F0502020204030203" pitchFamily="34" charset="0"/>
                <a:cs typeface="Calibri Light" panose="020F0302020204030204" pitchFamily="34" charset="0"/>
              </a:rPr>
              <a:t>th</a:t>
            </a:r>
            <a:endParaRPr lang="fr-FR" sz="7000" b="1" baseline="30000" dirty="0">
              <a:solidFill>
                <a:srgbClr val="4495D1"/>
              </a:solidFill>
              <a:latin typeface="Lato Thin" panose="020F0502020204030203" pitchFamily="34" charset="0"/>
              <a:cs typeface="Calibri Light" panose="020F0302020204030204" pitchFamily="34" charset="0"/>
            </a:endParaRPr>
          </a:p>
          <a:p>
            <a:pPr algn="ctr">
              <a:spcAft>
                <a:spcPts val="800"/>
              </a:spcAft>
            </a:pPr>
            <a:r>
              <a:rPr lang="en-US" sz="3600" b="1" dirty="0">
                <a:solidFill>
                  <a:srgbClr val="4495D1"/>
                </a:solidFill>
                <a:effectLst/>
                <a:latin typeface="Lato Medium" panose="020F0502020204030203" pitchFamily="34" charset="0"/>
                <a:ea typeface="Lato Medium" panose="020F0502020204030203" pitchFamily="34" charset="0"/>
                <a:cs typeface="Lato Medium" panose="020F0502020204030203" pitchFamily="34" charset="0"/>
              </a:rPr>
              <a:t>Session of the IDEP Governing Council</a:t>
            </a:r>
            <a:endParaRPr lang="fr-FR" sz="1100" dirty="0">
              <a:effectLst/>
              <a:latin typeface="Lato Medium" panose="020F0502020204030203" pitchFamily="34" charset="0"/>
              <a:ea typeface="Lato Medium" panose="020F0502020204030203" pitchFamily="34" charset="0"/>
              <a:cs typeface="Lato Medium" panose="020F0502020204030203" pitchFamily="34" charset="0"/>
            </a:endParaRPr>
          </a:p>
          <a:p>
            <a:pPr algn="ctr">
              <a:spcBef>
                <a:spcPts val="1200"/>
              </a:spcBef>
              <a:spcAft>
                <a:spcPts val="800"/>
              </a:spcAft>
            </a:pPr>
            <a:r>
              <a:rPr lang="en-US" dirty="0">
                <a:solidFill>
                  <a:srgbClr val="4495D1"/>
                </a:solidFill>
                <a:effectLst/>
                <a:latin typeface="Lato Medium" panose="020F0502020204030203" pitchFamily="34" charset="0"/>
                <a:ea typeface="Lato Medium" panose="020F0502020204030203" pitchFamily="34" charset="0"/>
                <a:cs typeface="Lato Medium" panose="020F0502020204030203" pitchFamily="34" charset="0"/>
              </a:rPr>
              <a:t>July 28, 2023 </a:t>
            </a:r>
            <a:endParaRPr lang="fr-FR" sz="1400" dirty="0">
              <a:effectLst/>
              <a:latin typeface="Lato Medium" panose="020F0502020204030203" pitchFamily="34" charset="0"/>
              <a:ea typeface="Lato Medium" panose="020F0502020204030203" pitchFamily="34" charset="0"/>
              <a:cs typeface="Lato Medium" panose="020F0502020204030203" pitchFamily="34" charset="0"/>
            </a:endParaRPr>
          </a:p>
          <a:p>
            <a:pPr algn="ctr">
              <a:spcAft>
                <a:spcPts val="800"/>
              </a:spcAft>
            </a:pPr>
            <a:r>
              <a:rPr lang="en-US" dirty="0">
                <a:solidFill>
                  <a:srgbClr val="4495D1"/>
                </a:solidFill>
                <a:effectLst/>
                <a:latin typeface="Lato Medium" panose="020F0502020204030203" pitchFamily="34" charset="0"/>
                <a:ea typeface="Lato Medium" panose="020F0502020204030203" pitchFamily="34" charset="0"/>
                <a:cs typeface="Lato Medium" panose="020F0502020204030203" pitchFamily="34" charset="0"/>
              </a:rPr>
              <a:t>Addis Ababa, Ethiopia</a:t>
            </a:r>
          </a:p>
          <a:p>
            <a:pPr algn="ctr">
              <a:spcAft>
                <a:spcPts val="800"/>
              </a:spcAft>
            </a:pPr>
            <a:endParaRPr lang="en-US" sz="1400" dirty="0">
              <a:solidFill>
                <a:srgbClr val="4495D1"/>
              </a:solidFill>
              <a:latin typeface="Lato Medium" panose="020F0502020204030203" pitchFamily="34" charset="0"/>
              <a:ea typeface="Lato Medium" panose="020F0502020204030203" pitchFamily="34" charset="0"/>
              <a:cs typeface="Lato Medium" panose="020F0502020204030203" pitchFamily="34" charset="0"/>
            </a:endParaRPr>
          </a:p>
          <a:p>
            <a:pPr algn="ctr" defTabSz="457200">
              <a:spcAft>
                <a:spcPts val="800"/>
              </a:spcAft>
              <a:defRPr/>
            </a:pPr>
            <a:r>
              <a:rPr lang="en-GB" sz="3200" dirty="0">
                <a:solidFill>
                  <a:srgbClr val="000000"/>
                </a:solidFill>
                <a:effectLst>
                  <a:outerShdw blurRad="38100" dist="19050" dir="2700000" algn="tl">
                    <a:prstClr val="black">
                      <a:alpha val="40000"/>
                    </a:prstClr>
                  </a:outerShdw>
                </a:effectLst>
                <a:latin typeface="Trebuchet MS" panose="020B0603020202020204"/>
                <a:cs typeface="Arial" panose="020B0604020202020204" pitchFamily="34" charset="0"/>
              </a:rPr>
              <a:t>Finance, Partnerships &amp; Administrative matters</a:t>
            </a:r>
            <a:endParaRPr lang="fr-FR" sz="3200" dirty="0">
              <a:solidFill>
                <a:srgbClr val="000000"/>
              </a:solidFill>
              <a:effectLst>
                <a:outerShdw blurRad="38100" dist="19050" dir="2700000" algn="tl">
                  <a:prstClr val="black">
                    <a:alpha val="40000"/>
                  </a:prstClr>
                </a:outerShdw>
              </a:effectLst>
              <a:latin typeface="Trebuchet MS" panose="020B0603020202020204"/>
              <a:cs typeface="Arial" panose="020B0604020202020204" pitchFamily="34" charset="0"/>
            </a:endParaRPr>
          </a:p>
        </p:txBody>
      </p:sp>
      <p:sp>
        <p:nvSpPr>
          <p:cNvPr id="5" name="Text Box 2">
            <a:extLst>
              <a:ext uri="{FF2B5EF4-FFF2-40B4-BE49-F238E27FC236}">
                <a16:creationId xmlns:a16="http://schemas.microsoft.com/office/drawing/2014/main" id="{24A8E48F-48AD-2E30-FA8B-05389EFC2077}"/>
              </a:ext>
            </a:extLst>
          </p:cNvPr>
          <p:cNvSpPr txBox="1">
            <a:spLocks noChangeArrowheads="1"/>
          </p:cNvSpPr>
          <p:nvPr/>
        </p:nvSpPr>
        <p:spPr bwMode="auto">
          <a:xfrm>
            <a:off x="2390932" y="766619"/>
            <a:ext cx="2979251" cy="6230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en-US" sz="1600" dirty="0">
                <a:solidFill>
                  <a:srgbClr val="006A98"/>
                </a:solidFill>
                <a:effectLst/>
                <a:latin typeface="Lato Black" panose="020F0A02020204030203" pitchFamily="34" charset="0"/>
                <a:ea typeface="Calibri" panose="020F0502020204030204" pitchFamily="34" charset="0"/>
                <a:cs typeface="Arial" panose="020B0604020202020204" pitchFamily="34" charset="0"/>
              </a:rPr>
              <a:t>African Institute for Economic Development and Planning</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 5" descr="Une image contenant texte, Police, Graphique, graphisme&#10;&#10;Description générée automatiquement">
            <a:extLst>
              <a:ext uri="{FF2B5EF4-FFF2-40B4-BE49-F238E27FC236}">
                <a16:creationId xmlns:a16="http://schemas.microsoft.com/office/drawing/2014/main" id="{D5F3AD98-0226-E75C-BFC2-BA2B96A7CF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304" y="259694"/>
            <a:ext cx="1278396" cy="1116235"/>
          </a:xfrm>
          <a:prstGeom prst="rect">
            <a:avLst/>
          </a:prstGeom>
          <a:noFill/>
          <a:ln>
            <a:noFill/>
          </a:ln>
        </p:spPr>
      </p:pic>
      <p:pic>
        <p:nvPicPr>
          <p:cNvPr id="13" name="Image 12" descr="Une image contenant capture d’écran, Caractère coloré, bleu, Bleu électrique&#10;&#10;Description générée automatiquement">
            <a:extLst>
              <a:ext uri="{FF2B5EF4-FFF2-40B4-BE49-F238E27FC236}">
                <a16:creationId xmlns:a16="http://schemas.microsoft.com/office/drawing/2014/main" id="{C2E6B011-02D3-69CE-5834-A66665BF3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1401" y="0"/>
            <a:ext cx="4386349" cy="6858000"/>
          </a:xfrm>
          <a:prstGeom prst="rect">
            <a:avLst/>
          </a:prstGeom>
        </p:spPr>
      </p:pic>
      <p:pic>
        <p:nvPicPr>
          <p:cNvPr id="16" name="Image 15" descr="Une image contenant capture d’écran, ligne, Bleu électrique, bleu&#10;&#10;Description générée automatiquement">
            <a:extLst>
              <a:ext uri="{FF2B5EF4-FFF2-40B4-BE49-F238E27FC236}">
                <a16:creationId xmlns:a16="http://schemas.microsoft.com/office/drawing/2014/main" id="{AF38C3A2-3078-EA90-9D9A-150DD62D0A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0032" y="9236"/>
            <a:ext cx="3597685" cy="6858000"/>
          </a:xfrm>
          <a:prstGeom prst="rect">
            <a:avLst/>
          </a:prstGeom>
        </p:spPr>
      </p:pic>
    </p:spTree>
    <p:extLst>
      <p:ext uri="{BB962C8B-B14F-4D97-AF65-F5344CB8AC3E}">
        <p14:creationId xmlns:p14="http://schemas.microsoft.com/office/powerpoint/2010/main" val="26097631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Caractère coloré, Graphique, conception&#10;&#10;Description générée automatiquement">
            <a:extLst>
              <a:ext uri="{FF2B5EF4-FFF2-40B4-BE49-F238E27FC236}">
                <a16:creationId xmlns:a16="http://schemas.microsoft.com/office/drawing/2014/main" id="{E67C4CF0-E098-84E8-D16E-76E7C98D4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64" y="281067"/>
            <a:ext cx="691339" cy="506774"/>
          </a:xfrm>
          <a:prstGeom prst="rect">
            <a:avLst/>
          </a:prstGeom>
        </p:spPr>
      </p:pic>
      <p:sp>
        <p:nvSpPr>
          <p:cNvPr id="3" name="PA_pa_     _2">
            <a:extLst>
              <a:ext uri="{FF2B5EF4-FFF2-40B4-BE49-F238E27FC236}">
                <a16:creationId xmlns:a16="http://schemas.microsoft.com/office/drawing/2014/main" id="{E12D666E-A7E0-54B4-CC9C-4167F840A3F6}"/>
              </a:ext>
            </a:extLst>
          </p:cNvPr>
          <p:cNvSpPr txBox="1"/>
          <p:nvPr>
            <p:custDataLst>
              <p:tags r:id="rId1"/>
            </p:custDataLst>
          </p:nvPr>
        </p:nvSpPr>
        <p:spPr>
          <a:xfrm>
            <a:off x="1159043" y="213979"/>
            <a:ext cx="10704793" cy="758528"/>
          </a:xfrm>
          <a:prstGeom prst="rect">
            <a:avLst/>
          </a:prstGeom>
          <a:noFill/>
        </p:spPr>
        <p:txBody>
          <a:bodyPr wrap="square" lIns="80632" tIns="40316" rIns="80632" bIns="40316" rtlCol="0">
            <a:spAutoFit/>
          </a:bodyPr>
          <a:lstStyle/>
          <a:p>
            <a:r>
              <a:rPr lang="en-US" altLang="zh-CN" sz="4400" b="1" dirty="0">
                <a:solidFill>
                  <a:srgbClr val="006B98"/>
                </a:solidFill>
                <a:effectLst>
                  <a:outerShdw blurRad="38100" dist="38100" dir="2700000" algn="tl">
                    <a:srgbClr val="000000">
                      <a:alpha val="43137"/>
                    </a:srgbClr>
                  </a:outerShdw>
                </a:effectLst>
                <a:latin typeface="Montserrat" panose="00000500000000000000" pitchFamily="2" charset="0"/>
              </a:rPr>
              <a:t>Key Administrative Matters</a:t>
            </a:r>
            <a:endParaRPr lang="zh-CN" altLang="en-US" sz="44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graphicFrame>
        <p:nvGraphicFramePr>
          <p:cNvPr id="6" name="TextBox 3">
            <a:extLst>
              <a:ext uri="{FF2B5EF4-FFF2-40B4-BE49-F238E27FC236}">
                <a16:creationId xmlns:a16="http://schemas.microsoft.com/office/drawing/2014/main" id="{0B8748B4-F850-B810-6B4D-26404472899B}"/>
              </a:ext>
            </a:extLst>
          </p:cNvPr>
          <p:cNvGraphicFramePr/>
          <p:nvPr>
            <p:extLst>
              <p:ext uri="{D42A27DB-BD31-4B8C-83A1-F6EECF244321}">
                <p14:modId xmlns:p14="http://schemas.microsoft.com/office/powerpoint/2010/main" val="278006262"/>
              </p:ext>
            </p:extLst>
          </p:nvPr>
        </p:nvGraphicFramePr>
        <p:xfrm>
          <a:off x="177452" y="985520"/>
          <a:ext cx="11837096" cy="574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5849071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flipH="1">
            <a:off x="249486" y="2231679"/>
            <a:ext cx="4905510" cy="1107996"/>
          </a:xfrm>
          <a:prstGeom prst="rect">
            <a:avLst/>
          </a:prstGeom>
          <a:noFill/>
        </p:spPr>
        <p:txBody>
          <a:bodyPr wrap="none" rtlCol="0">
            <a:spAutoFit/>
          </a:bodyPr>
          <a:lstStyle/>
          <a:p>
            <a:r>
              <a:rPr lang="en-US" altLang="zh-CN" sz="6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rPr>
              <a:t>Thank You</a:t>
            </a:r>
            <a:endParaRPr lang="zh-CN" altLang="en-US" sz="6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endParaRPr>
          </a:p>
        </p:txBody>
      </p:sp>
      <p:sp>
        <p:nvSpPr>
          <p:cNvPr id="14" name="矩形 13"/>
          <p:cNvSpPr/>
          <p:nvPr/>
        </p:nvSpPr>
        <p:spPr>
          <a:xfrm flipH="1">
            <a:off x="-1" y="3666086"/>
            <a:ext cx="6069753" cy="399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ontserrat" panose="00000500000000000000" pitchFamily="2" charset="0"/>
            </a:endParaRPr>
          </a:p>
        </p:txBody>
      </p:sp>
      <p:pic>
        <p:nvPicPr>
          <p:cNvPr id="2" name="Image 1" descr="Une image contenant arbre, bâtiment, plein air, œil de poisson&#10;&#10;Description générée automatiquement">
            <a:extLst>
              <a:ext uri="{FF2B5EF4-FFF2-40B4-BE49-F238E27FC236}">
                <a16:creationId xmlns:a16="http://schemas.microsoft.com/office/drawing/2014/main" id="{865428BA-96D4-B8F2-1435-CF04E8FB7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1650"/>
            <a:ext cx="5972175" cy="6858000"/>
          </a:xfrm>
          <a:prstGeom prst="rect">
            <a:avLst/>
          </a:prstGeom>
        </p:spPr>
      </p:pic>
      <p:sp>
        <p:nvSpPr>
          <p:cNvPr id="3" name="Text Box 2">
            <a:extLst>
              <a:ext uri="{FF2B5EF4-FFF2-40B4-BE49-F238E27FC236}">
                <a16:creationId xmlns:a16="http://schemas.microsoft.com/office/drawing/2014/main" id="{1BA1F975-7B45-15D3-2EC0-D5BECF0B4208}"/>
              </a:ext>
            </a:extLst>
          </p:cNvPr>
          <p:cNvSpPr txBox="1">
            <a:spLocks noChangeArrowheads="1"/>
          </p:cNvSpPr>
          <p:nvPr/>
        </p:nvSpPr>
        <p:spPr bwMode="auto">
          <a:xfrm>
            <a:off x="2390932" y="766619"/>
            <a:ext cx="2979251" cy="6230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en-US" sz="1600" dirty="0">
                <a:solidFill>
                  <a:srgbClr val="006A98"/>
                </a:solidFill>
                <a:effectLst/>
                <a:latin typeface="Lato Black" panose="020F0A02020204030203" pitchFamily="34" charset="0"/>
                <a:ea typeface="Calibri" panose="020F0502020204030204" pitchFamily="34" charset="0"/>
                <a:cs typeface="Arial" panose="020B0604020202020204" pitchFamily="34" charset="0"/>
              </a:rPr>
              <a:t>African Institute for Economic Development and Planning</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descr="Une image contenant capture d’écran, Caractère coloré, bleu, Bleu électrique&#10;&#10;Description générée automatiquement">
            <a:extLst>
              <a:ext uri="{FF2B5EF4-FFF2-40B4-BE49-F238E27FC236}">
                <a16:creationId xmlns:a16="http://schemas.microsoft.com/office/drawing/2014/main" id="{B3CE6799-B04A-DE04-63D6-7D7DF6DB5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401" y="0"/>
            <a:ext cx="4386349" cy="6858000"/>
          </a:xfrm>
          <a:prstGeom prst="rect">
            <a:avLst/>
          </a:prstGeom>
        </p:spPr>
      </p:pic>
      <p:pic>
        <p:nvPicPr>
          <p:cNvPr id="5" name="Image 4" descr="Une image contenant capture d’écran, ligne, Bleu électrique, bleu&#10;&#10;Description générée automatiquement">
            <a:extLst>
              <a:ext uri="{FF2B5EF4-FFF2-40B4-BE49-F238E27FC236}">
                <a16:creationId xmlns:a16="http://schemas.microsoft.com/office/drawing/2014/main" id="{71FC1D1F-8DC0-013A-8329-7D202E1FEB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0032" y="9236"/>
            <a:ext cx="3597685" cy="6858000"/>
          </a:xfrm>
          <a:prstGeom prst="rect">
            <a:avLst/>
          </a:prstGeom>
        </p:spPr>
      </p:pic>
      <p:pic>
        <p:nvPicPr>
          <p:cNvPr id="8" name="Image 7" descr="Une image contenant texte, Police, Graphique, graphisme&#10;&#10;Description générée automatiquement">
            <a:extLst>
              <a:ext uri="{FF2B5EF4-FFF2-40B4-BE49-F238E27FC236}">
                <a16:creationId xmlns:a16="http://schemas.microsoft.com/office/drawing/2014/main" id="{43B310D8-5A3C-49D7-B0B0-6A99D58B4F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422" y="432524"/>
            <a:ext cx="1278396" cy="1116235"/>
          </a:xfrm>
          <a:prstGeom prst="rect">
            <a:avLst/>
          </a:prstGeom>
          <a:noFill/>
          <a:ln>
            <a:noFill/>
          </a:ln>
        </p:spPr>
      </p:pic>
      <p:sp>
        <p:nvSpPr>
          <p:cNvPr id="9" name="文本框 17">
            <a:extLst>
              <a:ext uri="{FF2B5EF4-FFF2-40B4-BE49-F238E27FC236}">
                <a16:creationId xmlns:a16="http://schemas.microsoft.com/office/drawing/2014/main" id="{7693A7BF-733C-4A62-A77A-9C213FCAA0B6}"/>
              </a:ext>
            </a:extLst>
          </p:cNvPr>
          <p:cNvSpPr txBox="1"/>
          <p:nvPr/>
        </p:nvSpPr>
        <p:spPr>
          <a:xfrm flipH="1">
            <a:off x="362034" y="4022595"/>
            <a:ext cx="2202078" cy="1107996"/>
          </a:xfrm>
          <a:prstGeom prst="rect">
            <a:avLst/>
          </a:prstGeom>
          <a:noFill/>
        </p:spPr>
        <p:txBody>
          <a:bodyPr wrap="none" rtlCol="0">
            <a:spAutoFit/>
          </a:bodyPr>
          <a:lstStyle/>
          <a:p>
            <a:r>
              <a:rPr lang="en-US" altLang="zh-CN" sz="6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rPr>
              <a:t>Merci</a:t>
            </a:r>
            <a:endParaRPr lang="zh-CN" altLang="en-US" sz="6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endParaRPr>
          </a:p>
        </p:txBody>
      </p:sp>
    </p:spTree>
    <p:extLst>
      <p:ext uri="{BB962C8B-B14F-4D97-AF65-F5344CB8AC3E}">
        <p14:creationId xmlns:p14="http://schemas.microsoft.com/office/powerpoint/2010/main" val="38225136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Caractère coloré, Graphique, conception&#10;&#10;Description générée automatiquement">
            <a:extLst>
              <a:ext uri="{FF2B5EF4-FFF2-40B4-BE49-F238E27FC236}">
                <a16:creationId xmlns:a16="http://schemas.microsoft.com/office/drawing/2014/main" id="{E67C4CF0-E098-84E8-D16E-76E7C98D4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880" y="220069"/>
            <a:ext cx="691339" cy="506774"/>
          </a:xfrm>
          <a:prstGeom prst="rect">
            <a:avLst/>
          </a:prstGeom>
        </p:spPr>
      </p:pic>
      <p:sp>
        <p:nvSpPr>
          <p:cNvPr id="3" name="PA_pa_     _2">
            <a:extLst>
              <a:ext uri="{FF2B5EF4-FFF2-40B4-BE49-F238E27FC236}">
                <a16:creationId xmlns:a16="http://schemas.microsoft.com/office/drawing/2014/main" id="{E12D666E-A7E0-54B4-CC9C-4167F840A3F6}"/>
              </a:ext>
            </a:extLst>
          </p:cNvPr>
          <p:cNvSpPr txBox="1"/>
          <p:nvPr>
            <p:custDataLst>
              <p:tags r:id="rId1"/>
            </p:custDataLst>
          </p:nvPr>
        </p:nvSpPr>
        <p:spPr>
          <a:xfrm>
            <a:off x="1157355" y="246395"/>
            <a:ext cx="6087647" cy="758528"/>
          </a:xfrm>
          <a:prstGeom prst="rect">
            <a:avLst/>
          </a:prstGeom>
          <a:noFill/>
        </p:spPr>
        <p:txBody>
          <a:bodyPr wrap="square" lIns="80632" tIns="40316" rIns="80632" bIns="40316" rtlCol="0">
            <a:spAutoFit/>
          </a:bodyPr>
          <a:lstStyle/>
          <a:p>
            <a:pPr algn="ctr"/>
            <a:r>
              <a:rPr lang="en-US" altLang="zh-CN" sz="4400" b="1" dirty="0">
                <a:solidFill>
                  <a:srgbClr val="006B98"/>
                </a:solidFill>
                <a:effectLst>
                  <a:outerShdw blurRad="38100" dist="38100" dir="2700000" algn="tl">
                    <a:srgbClr val="000000">
                      <a:alpha val="43137"/>
                    </a:srgbClr>
                  </a:outerShdw>
                </a:effectLst>
                <a:latin typeface="Montserrat" panose="00000500000000000000" pitchFamily="2" charset="0"/>
              </a:rPr>
              <a:t>Source of Income</a:t>
            </a:r>
            <a:endParaRPr lang="zh-CN" altLang="en-US" sz="44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graphicFrame>
        <p:nvGraphicFramePr>
          <p:cNvPr id="8" name="TextBox 5">
            <a:extLst>
              <a:ext uri="{FF2B5EF4-FFF2-40B4-BE49-F238E27FC236}">
                <a16:creationId xmlns:a16="http://schemas.microsoft.com/office/drawing/2014/main" id="{AD1B5229-F051-D354-CD0F-536CB3A1863B}"/>
              </a:ext>
            </a:extLst>
          </p:cNvPr>
          <p:cNvGraphicFramePr/>
          <p:nvPr>
            <p:extLst>
              <p:ext uri="{D42A27DB-BD31-4B8C-83A1-F6EECF244321}">
                <p14:modId xmlns:p14="http://schemas.microsoft.com/office/powerpoint/2010/main" val="2991915053"/>
              </p:ext>
            </p:extLst>
          </p:nvPr>
        </p:nvGraphicFramePr>
        <p:xfrm>
          <a:off x="178560" y="1004922"/>
          <a:ext cx="11595906" cy="58530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EAEC908D-C137-4E0E-9668-8214AD31E41C}"/>
              </a:ext>
            </a:extLst>
          </p:cNvPr>
          <p:cNvPicPr>
            <a:picLocks noChangeAspect="1"/>
          </p:cNvPicPr>
          <p:nvPr/>
        </p:nvPicPr>
        <p:blipFill>
          <a:blip r:embed="rId10"/>
          <a:stretch>
            <a:fillRect/>
          </a:stretch>
        </p:blipFill>
        <p:spPr>
          <a:xfrm>
            <a:off x="417534" y="1283002"/>
            <a:ext cx="1832712" cy="1832712"/>
          </a:xfrm>
          <a:prstGeom prst="rect">
            <a:avLst/>
          </a:prstGeom>
        </p:spPr>
      </p:pic>
    </p:spTree>
    <p:extLst>
      <p:ext uri="{BB962C8B-B14F-4D97-AF65-F5344CB8AC3E}">
        <p14:creationId xmlns:p14="http://schemas.microsoft.com/office/powerpoint/2010/main" val="4341271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aphique 3">
            <a:extLst>
              <a:ext uri="{FF2B5EF4-FFF2-40B4-BE49-F238E27FC236}">
                <a16:creationId xmlns:a16="http://schemas.microsoft.com/office/drawing/2014/main" id="{C39F366B-17F5-4B17-93E3-0C5738798167}"/>
              </a:ext>
            </a:extLst>
          </p:cNvPr>
          <p:cNvGraphicFramePr>
            <a:graphicFrameLocks/>
          </p:cNvGraphicFramePr>
          <p:nvPr>
            <p:extLst>
              <p:ext uri="{D42A27DB-BD31-4B8C-83A1-F6EECF244321}">
                <p14:modId xmlns:p14="http://schemas.microsoft.com/office/powerpoint/2010/main" val="378795598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42267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Codes on papers">
            <a:extLst>
              <a:ext uri="{FF2B5EF4-FFF2-40B4-BE49-F238E27FC236}">
                <a16:creationId xmlns:a16="http://schemas.microsoft.com/office/drawing/2014/main" id="{5CD02A7E-9142-4D50-8C7D-A131BAA0E57B}"/>
              </a:ext>
            </a:extLst>
          </p:cNvPr>
          <p:cNvPicPr>
            <a:picLocks noChangeAspect="1"/>
          </p:cNvPicPr>
          <p:nvPr/>
        </p:nvPicPr>
        <p:blipFill rotWithShape="1">
          <a:blip r:embed="rId2"/>
          <a:srcRect r="9091" b="23391"/>
          <a:stretch/>
        </p:blipFill>
        <p:spPr>
          <a:xfrm>
            <a:off x="-4822" y="0"/>
            <a:ext cx="12191980" cy="6857990"/>
          </a:xfrm>
          <a:prstGeom prst="rect">
            <a:avLst/>
          </a:prstGeom>
        </p:spPr>
      </p:pic>
      <p:sp>
        <p:nvSpPr>
          <p:cNvPr id="60" name="Rectangle 5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43AA6C6-FF28-414A-923C-1989E6E8DB4B}"/>
              </a:ext>
            </a:extLst>
          </p:cNvPr>
          <p:cNvSpPr txBox="1"/>
          <p:nvPr/>
        </p:nvSpPr>
        <p:spPr>
          <a:xfrm>
            <a:off x="833368" y="182563"/>
            <a:ext cx="10515600" cy="779463"/>
          </a:xfrm>
          <a:prstGeom prst="rect">
            <a:avLst/>
          </a:prstGeom>
        </p:spPr>
        <p:txBody>
          <a:bodyPr vert="horz" lIns="91440" tIns="45720" rIns="91440" bIns="45720" rtlCol="0" anchor="ctr">
            <a:normAutofit/>
          </a:bodyPr>
          <a:lstStyle/>
          <a:p>
            <a:pPr>
              <a:lnSpc>
                <a:spcPct val="90000"/>
              </a:lnSpc>
              <a:spcBef>
                <a:spcPct val="0"/>
              </a:spcBef>
              <a:spcAft>
                <a:spcPts val="600"/>
              </a:spcAft>
              <a:defRPr lang="en-US" sz="3200" b="1" i="0" u="none" strike="noStrike" kern="1200" baseline="0">
                <a:solidFill>
                  <a:srgbClr val="006B98"/>
                </a:solidFill>
                <a:effectLst>
                  <a:outerShdw blurRad="38100" dist="38100" dir="2700000" algn="tl">
                    <a:srgbClr val="000000">
                      <a:alpha val="43137"/>
                    </a:srgbClr>
                  </a:outerShdw>
                </a:effectLst>
                <a:latin typeface="Montserrat" panose="00000500000000000000" pitchFamily="2" charset="0"/>
                <a:ea typeface="+mn-ea"/>
                <a:cs typeface="+mn-cs"/>
              </a:defRPr>
            </a:pPr>
            <a:r>
              <a:rPr lang="en-US" sz="4400" b="1" dirty="0">
                <a:effectLst>
                  <a:outerShdw blurRad="38100" dist="38100" dir="2700000" algn="tl">
                    <a:srgbClr val="000000">
                      <a:alpha val="43137"/>
                    </a:srgbClr>
                  </a:outerShdw>
                </a:effectLst>
                <a:latin typeface="+mj-lt"/>
                <a:ea typeface="+mj-ea"/>
                <a:cs typeface="+mj-cs"/>
              </a:rPr>
              <a:t>Member States Contributions</a:t>
            </a:r>
          </a:p>
        </p:txBody>
      </p:sp>
      <p:sp>
        <p:nvSpPr>
          <p:cNvPr id="5" name="TextBox 4">
            <a:extLst>
              <a:ext uri="{FF2B5EF4-FFF2-40B4-BE49-F238E27FC236}">
                <a16:creationId xmlns:a16="http://schemas.microsoft.com/office/drawing/2014/main" id="{3A29916E-575B-4A8E-8E67-2DA8E5CBB9DA}"/>
              </a:ext>
            </a:extLst>
          </p:cNvPr>
          <p:cNvSpPr txBox="1"/>
          <p:nvPr/>
        </p:nvSpPr>
        <p:spPr>
          <a:xfrm>
            <a:off x="0" y="962026"/>
            <a:ext cx="12191980" cy="5895964"/>
          </a:xfrm>
          <a:prstGeom prst="rect">
            <a:avLst/>
          </a:prstGeom>
        </p:spPr>
        <p:txBody>
          <a:bodyPr vert="horz" lIns="91440" tIns="45720" rIns="91440" bIns="45720" rtlCol="0">
            <a:normAutofit fontScale="92500" lnSpcReduction="10000"/>
          </a:bodyPr>
          <a:lstStyle/>
          <a:p>
            <a:pPr marL="342900" indent="-228600">
              <a:lnSpc>
                <a:spcPct val="90000"/>
              </a:lnSpc>
              <a:spcAft>
                <a:spcPts val="600"/>
              </a:spcAft>
              <a:buFont typeface="Arial" panose="020B0604020202020204" pitchFamily="34" charset="0"/>
              <a:buChar char="•"/>
            </a:pPr>
            <a:r>
              <a:rPr lang="en-US" sz="3200" spc="20" dirty="0">
                <a:effectLst/>
              </a:rPr>
              <a:t>Average amount collected from member States over the past five years is $1.1 million but drastically reduced to 800K over the last 2.5 years</a:t>
            </a:r>
          </a:p>
          <a:p>
            <a:pPr marL="114300" indent="-228600">
              <a:lnSpc>
                <a:spcPct val="90000"/>
              </a:lnSpc>
              <a:spcAft>
                <a:spcPts val="600"/>
              </a:spcAft>
              <a:buFont typeface="Arial" panose="020B0604020202020204" pitchFamily="34" charset="0"/>
              <a:buChar char="•"/>
            </a:pPr>
            <a:endParaRPr lang="en-US" sz="3200" spc="20" dirty="0"/>
          </a:p>
          <a:p>
            <a:pPr marL="342900" indent="-228600">
              <a:lnSpc>
                <a:spcPct val="90000"/>
              </a:lnSpc>
              <a:spcAft>
                <a:spcPts val="600"/>
              </a:spcAft>
              <a:buFont typeface="Arial" panose="020B0604020202020204" pitchFamily="34" charset="0"/>
              <a:buChar char="•"/>
            </a:pPr>
            <a:r>
              <a:rPr lang="en-US" sz="3200" spc="20" dirty="0"/>
              <a:t>D</a:t>
            </a:r>
            <a:r>
              <a:rPr lang="en-US" sz="3200" spc="20" dirty="0">
                <a:effectLst/>
              </a:rPr>
              <a:t>ifficult to plan and budget as income from member States is uneven.</a:t>
            </a:r>
          </a:p>
          <a:p>
            <a:pPr marL="342900" indent="-228600">
              <a:lnSpc>
                <a:spcPct val="90000"/>
              </a:lnSpc>
              <a:spcAft>
                <a:spcPts val="600"/>
              </a:spcAft>
              <a:buFont typeface="Arial" panose="020B0604020202020204" pitchFamily="34" charset="0"/>
              <a:buChar char="•"/>
            </a:pPr>
            <a:endParaRPr lang="en-US" sz="3200" dirty="0">
              <a:effectLst/>
            </a:endParaRPr>
          </a:p>
          <a:p>
            <a:pPr marL="342900" lvl="0" indent="-228600" fontAlgn="auto">
              <a:lnSpc>
                <a:spcPct val="90000"/>
              </a:lnSpc>
              <a:spcAft>
                <a:spcPts val="600"/>
              </a:spcAft>
              <a:buFont typeface="Arial" panose="020B0604020202020204" pitchFamily="34" charset="0"/>
              <a:buChar char="•"/>
            </a:pPr>
            <a:r>
              <a:rPr lang="en-US" sz="3200" spc="20" dirty="0">
                <a:effectLst/>
              </a:rPr>
              <a:t>Unpaid assessed contributions stood at a high of $18.5 million as of 30 June 2023  and weigh heavily on the capacity of the Institute to implement its mandate</a:t>
            </a:r>
          </a:p>
          <a:p>
            <a:pPr marL="57150" lvl="0" indent="-228600" fontAlgn="auto">
              <a:lnSpc>
                <a:spcPct val="90000"/>
              </a:lnSpc>
              <a:spcAft>
                <a:spcPts val="600"/>
              </a:spcAft>
              <a:buFont typeface="Arial" panose="020B0604020202020204" pitchFamily="34" charset="0"/>
              <a:buChar char="•"/>
            </a:pPr>
            <a:endParaRPr lang="en-US" sz="3200" dirty="0"/>
          </a:p>
          <a:p>
            <a:pPr marL="342900" lvl="0" indent="-228600" fontAlgn="auto">
              <a:lnSpc>
                <a:spcPct val="90000"/>
              </a:lnSpc>
              <a:spcAft>
                <a:spcPts val="600"/>
              </a:spcAft>
              <a:buFont typeface="Arial" panose="020B0604020202020204" pitchFamily="34" charset="0"/>
              <a:buChar char="•"/>
            </a:pPr>
            <a:r>
              <a:rPr lang="en-US" sz="3200" spc="20" dirty="0">
                <a:effectLst/>
              </a:rPr>
              <a:t>Ongoing engagement with member States on contributions discussions with authorities from countries with significant outstanding arrears: Algeria, Botswana, Burundi, Central African Republic, Comoros, DR Congo, Djibouti, Eritrea, Ethiopia, Gabon, Liberia, Libya, Mozambique, Niger and Nigeria</a:t>
            </a:r>
            <a:endParaRPr lang="en-US" sz="3200" dirty="0">
              <a:effectLst/>
            </a:endParaRPr>
          </a:p>
          <a:p>
            <a:pPr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6523874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Caractère coloré, Graphique, conception&#10;&#10;Description générée automatiquement">
            <a:extLst>
              <a:ext uri="{FF2B5EF4-FFF2-40B4-BE49-F238E27FC236}">
                <a16:creationId xmlns:a16="http://schemas.microsoft.com/office/drawing/2014/main" id="{E67C4CF0-E098-84E8-D16E-76E7C98D4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9" y="159739"/>
            <a:ext cx="691339" cy="506774"/>
          </a:xfrm>
          <a:prstGeom prst="rect">
            <a:avLst/>
          </a:prstGeom>
        </p:spPr>
      </p:pic>
      <p:sp>
        <p:nvSpPr>
          <p:cNvPr id="3" name="PA_pa_     _2">
            <a:extLst>
              <a:ext uri="{FF2B5EF4-FFF2-40B4-BE49-F238E27FC236}">
                <a16:creationId xmlns:a16="http://schemas.microsoft.com/office/drawing/2014/main" id="{E12D666E-A7E0-54B4-CC9C-4167F840A3F6}"/>
              </a:ext>
            </a:extLst>
          </p:cNvPr>
          <p:cNvSpPr txBox="1"/>
          <p:nvPr>
            <p:custDataLst>
              <p:tags r:id="rId1"/>
            </p:custDataLst>
          </p:nvPr>
        </p:nvSpPr>
        <p:spPr>
          <a:xfrm>
            <a:off x="1132303" y="295275"/>
            <a:ext cx="10345322" cy="524618"/>
          </a:xfrm>
          <a:prstGeom prst="rect">
            <a:avLst/>
          </a:prstGeom>
          <a:noFill/>
        </p:spPr>
        <p:txBody>
          <a:bodyPr wrap="square" lIns="80632" tIns="40316" rIns="80632" bIns="40316" rtlCol="0">
            <a:spAutoFit/>
          </a:bodyPr>
          <a:lstStyle/>
          <a:p>
            <a:pPr indent="-228600">
              <a:lnSpc>
                <a:spcPct val="90000"/>
              </a:lnSpc>
              <a:spcBef>
                <a:spcPct val="0"/>
              </a:spcBef>
              <a:spcAft>
                <a:spcPts val="600"/>
              </a:spcAft>
              <a:defRPr lang="en-US" sz="3200" b="1" i="0" u="none" strike="noStrike" kern="1200" baseline="0">
                <a:solidFill>
                  <a:srgbClr val="006B98"/>
                </a:solidFill>
                <a:effectLst>
                  <a:outerShdw blurRad="38100" dist="38100" dir="2700000" algn="tl">
                    <a:srgbClr val="000000">
                      <a:alpha val="43137"/>
                    </a:srgbClr>
                  </a:outerShdw>
                </a:effectLst>
                <a:latin typeface="Montserrat" panose="00000500000000000000" pitchFamily="2" charset="0"/>
                <a:ea typeface="+mn-ea"/>
                <a:cs typeface="+mn-cs"/>
              </a:defRPr>
            </a:pPr>
            <a:r>
              <a:rPr lang="en-GB" sz="3200" b="1" dirty="0">
                <a:solidFill>
                  <a:srgbClr val="006B98"/>
                </a:solidFill>
                <a:effectLst>
                  <a:outerShdw blurRad="38100" dist="38100" dir="2700000" algn="tl">
                    <a:srgbClr val="000000">
                      <a:alpha val="43137"/>
                    </a:srgbClr>
                  </a:outerShdw>
                </a:effectLst>
                <a:latin typeface="Montserrat" panose="00000500000000000000" pitchFamily="2" charset="0"/>
              </a:rPr>
              <a:t>Member States Contributions period 2017–2023</a:t>
            </a:r>
          </a:p>
        </p:txBody>
      </p:sp>
      <p:graphicFrame>
        <p:nvGraphicFramePr>
          <p:cNvPr id="4" name="Graphique 2">
            <a:extLst>
              <a:ext uri="{FF2B5EF4-FFF2-40B4-BE49-F238E27FC236}">
                <a16:creationId xmlns:a16="http://schemas.microsoft.com/office/drawing/2014/main" id="{8ABE8382-8585-4A16-8730-312210403B76}"/>
              </a:ext>
            </a:extLst>
          </p:cNvPr>
          <p:cNvGraphicFramePr>
            <a:graphicFrameLocks/>
          </p:cNvGraphicFramePr>
          <p:nvPr>
            <p:extLst>
              <p:ext uri="{D42A27DB-BD31-4B8C-83A1-F6EECF244321}">
                <p14:modId xmlns:p14="http://schemas.microsoft.com/office/powerpoint/2010/main" val="223969223"/>
              </p:ext>
            </p:extLst>
          </p:nvPr>
        </p:nvGraphicFramePr>
        <p:xfrm>
          <a:off x="274319" y="895350"/>
          <a:ext cx="11774806" cy="5667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7284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Caractère coloré, Graphique, conception&#10;&#10;Description générée automatiquement">
            <a:extLst>
              <a:ext uri="{FF2B5EF4-FFF2-40B4-BE49-F238E27FC236}">
                <a16:creationId xmlns:a16="http://schemas.microsoft.com/office/drawing/2014/main" id="{E67C4CF0-E098-84E8-D16E-76E7C98D4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64" y="284703"/>
            <a:ext cx="691339" cy="506774"/>
          </a:xfrm>
          <a:prstGeom prst="rect">
            <a:avLst/>
          </a:prstGeom>
        </p:spPr>
      </p:pic>
      <p:sp>
        <p:nvSpPr>
          <p:cNvPr id="3" name="PA_pa_     _2">
            <a:extLst>
              <a:ext uri="{FF2B5EF4-FFF2-40B4-BE49-F238E27FC236}">
                <a16:creationId xmlns:a16="http://schemas.microsoft.com/office/drawing/2014/main" id="{E12D666E-A7E0-54B4-CC9C-4167F840A3F6}"/>
              </a:ext>
            </a:extLst>
          </p:cNvPr>
          <p:cNvSpPr txBox="1"/>
          <p:nvPr>
            <p:custDataLst>
              <p:tags r:id="rId1"/>
            </p:custDataLst>
          </p:nvPr>
        </p:nvSpPr>
        <p:spPr>
          <a:xfrm>
            <a:off x="922753" y="151353"/>
            <a:ext cx="11131583" cy="573862"/>
          </a:xfrm>
          <a:prstGeom prst="rect">
            <a:avLst/>
          </a:prstGeom>
          <a:noFill/>
        </p:spPr>
        <p:txBody>
          <a:bodyPr wrap="square" lIns="80632" tIns="40316" rIns="80632" bIns="40316" rtlCol="0">
            <a:spAutoFit/>
          </a:bodyPr>
          <a:lstStyle/>
          <a:p>
            <a:r>
              <a:rPr lang="en-US" altLang="zh-CN" sz="3200" b="1" dirty="0">
                <a:solidFill>
                  <a:srgbClr val="006B98"/>
                </a:solidFill>
                <a:effectLst>
                  <a:outerShdw blurRad="38100" dist="38100" dir="2700000" algn="tl">
                    <a:srgbClr val="000000">
                      <a:alpha val="43137"/>
                    </a:srgbClr>
                  </a:outerShdw>
                </a:effectLst>
                <a:latin typeface="Montserrat" panose="00000500000000000000" pitchFamily="2" charset="0"/>
              </a:rPr>
              <a:t>Status of Contributions received as of 30 June 2023</a:t>
            </a:r>
            <a:endParaRPr lang="zh-CN" altLang="en-US" sz="32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graphicFrame>
        <p:nvGraphicFramePr>
          <p:cNvPr id="4" name="Table 3">
            <a:extLst>
              <a:ext uri="{FF2B5EF4-FFF2-40B4-BE49-F238E27FC236}">
                <a16:creationId xmlns:a16="http://schemas.microsoft.com/office/drawing/2014/main" id="{7FBABCE6-23E4-47F2-8052-E62852187E2E}"/>
              </a:ext>
            </a:extLst>
          </p:cNvPr>
          <p:cNvGraphicFramePr>
            <a:graphicFrameLocks noGrp="1"/>
          </p:cNvGraphicFramePr>
          <p:nvPr>
            <p:extLst>
              <p:ext uri="{D42A27DB-BD31-4B8C-83A1-F6EECF244321}">
                <p14:modId xmlns:p14="http://schemas.microsoft.com/office/powerpoint/2010/main" val="3212949217"/>
              </p:ext>
            </p:extLst>
          </p:nvPr>
        </p:nvGraphicFramePr>
        <p:xfrm>
          <a:off x="438150" y="1057275"/>
          <a:ext cx="11391901" cy="5530373"/>
        </p:xfrm>
        <a:graphic>
          <a:graphicData uri="http://schemas.openxmlformats.org/drawingml/2006/table">
            <a:tbl>
              <a:tblPr>
                <a:tableStyleId>{9DCAF9ED-07DC-4A11-8D7F-57B35C25682E}</a:tableStyleId>
              </a:tblPr>
              <a:tblGrid>
                <a:gridCol w="690132">
                  <a:extLst>
                    <a:ext uri="{9D8B030D-6E8A-4147-A177-3AD203B41FA5}">
                      <a16:colId xmlns:a16="http://schemas.microsoft.com/office/drawing/2014/main" val="38491077"/>
                    </a:ext>
                  </a:extLst>
                </a:gridCol>
                <a:gridCol w="2214993">
                  <a:extLst>
                    <a:ext uri="{9D8B030D-6E8A-4147-A177-3AD203B41FA5}">
                      <a16:colId xmlns:a16="http://schemas.microsoft.com/office/drawing/2014/main" val="3594177495"/>
                    </a:ext>
                  </a:extLst>
                </a:gridCol>
                <a:gridCol w="2653745">
                  <a:extLst>
                    <a:ext uri="{9D8B030D-6E8A-4147-A177-3AD203B41FA5}">
                      <a16:colId xmlns:a16="http://schemas.microsoft.com/office/drawing/2014/main" val="355042776"/>
                    </a:ext>
                  </a:extLst>
                </a:gridCol>
                <a:gridCol w="2519024">
                  <a:extLst>
                    <a:ext uri="{9D8B030D-6E8A-4147-A177-3AD203B41FA5}">
                      <a16:colId xmlns:a16="http://schemas.microsoft.com/office/drawing/2014/main" val="3795426260"/>
                    </a:ext>
                  </a:extLst>
                </a:gridCol>
                <a:gridCol w="1403850">
                  <a:extLst>
                    <a:ext uri="{9D8B030D-6E8A-4147-A177-3AD203B41FA5}">
                      <a16:colId xmlns:a16="http://schemas.microsoft.com/office/drawing/2014/main" val="4177791404"/>
                    </a:ext>
                  </a:extLst>
                </a:gridCol>
                <a:gridCol w="1910157">
                  <a:extLst>
                    <a:ext uri="{9D8B030D-6E8A-4147-A177-3AD203B41FA5}">
                      <a16:colId xmlns:a16="http://schemas.microsoft.com/office/drawing/2014/main" val="417530282"/>
                    </a:ext>
                  </a:extLst>
                </a:gridCol>
              </a:tblGrid>
              <a:tr h="1212068">
                <a:tc>
                  <a:txBody>
                    <a:bodyPr/>
                    <a:lstStyle/>
                    <a:p>
                      <a:pPr algn="ctr" fontAlgn="ctr"/>
                      <a:r>
                        <a:rPr lang="en-US" sz="2400" b="0" u="none" strike="noStrike" cap="none" spc="0" dirty="0">
                          <a:ln w="0"/>
                          <a:solidFill>
                            <a:schemeClr val="tx1"/>
                          </a:solidFill>
                          <a:effectLst>
                            <a:outerShdw blurRad="38100" dist="19050" dir="2700000" algn="tl" rotWithShape="0">
                              <a:schemeClr val="dk1">
                                <a:alpha val="40000"/>
                              </a:schemeClr>
                            </a:outerShdw>
                          </a:effectLst>
                        </a:rPr>
                        <a:t>#</a:t>
                      </a:r>
                      <a:endParaRPr lang="fr-FR" sz="2400" b="0" i="1"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pPr algn="ctr" fontAlgn="ctr"/>
                      <a:r>
                        <a:rPr lang="fr-FR" sz="2400" b="1" u="none" strike="noStrike" cap="none" spc="0" dirty="0">
                          <a:ln w="0"/>
                          <a:solidFill>
                            <a:schemeClr val="tx1"/>
                          </a:solidFill>
                          <a:effectLst>
                            <a:outerShdw blurRad="38100" dist="19050" dir="2700000" algn="tl" rotWithShape="0">
                              <a:schemeClr val="dk1">
                                <a:alpha val="40000"/>
                              </a:schemeClr>
                            </a:outerShdw>
                          </a:effectLst>
                        </a:rPr>
                        <a:t> Country</a:t>
                      </a:r>
                      <a:endParaRPr lang="fr-FR" sz="2400" b="1" i="1"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pPr algn="ctr" fontAlgn="ctr"/>
                      <a:r>
                        <a:rPr lang="fr-FR" sz="2400" b="1" u="none" strike="noStrike" cap="none" spc="0" dirty="0" err="1">
                          <a:ln w="0"/>
                          <a:solidFill>
                            <a:schemeClr val="tx1"/>
                          </a:solidFill>
                          <a:effectLst>
                            <a:outerShdw blurRad="38100" dist="19050" dir="2700000" algn="tl" rotWithShape="0">
                              <a:schemeClr val="dk1">
                                <a:alpha val="40000"/>
                              </a:schemeClr>
                            </a:outerShdw>
                          </a:effectLst>
                        </a:rPr>
                        <a:t>Annual</a:t>
                      </a:r>
                      <a:r>
                        <a:rPr lang="fr-FR" sz="2400" b="1" u="none" strike="noStrike" cap="none" spc="0" dirty="0">
                          <a:ln w="0"/>
                          <a:solidFill>
                            <a:schemeClr val="tx1"/>
                          </a:solidFill>
                          <a:effectLst>
                            <a:outerShdw blurRad="38100" dist="19050" dir="2700000" algn="tl" rotWithShape="0">
                              <a:schemeClr val="dk1">
                                <a:alpha val="40000"/>
                              </a:schemeClr>
                            </a:outerShdw>
                          </a:effectLst>
                        </a:rPr>
                        <a:t> </a:t>
                      </a:r>
                      <a:r>
                        <a:rPr lang="fr-FR" sz="2400" b="1" u="none" strike="noStrike" cap="none" spc="0" dirty="0" err="1">
                          <a:ln w="0"/>
                          <a:solidFill>
                            <a:schemeClr val="tx1"/>
                          </a:solidFill>
                          <a:effectLst>
                            <a:outerShdw blurRad="38100" dist="19050" dir="2700000" algn="tl" rotWithShape="0">
                              <a:schemeClr val="dk1">
                                <a:alpha val="40000"/>
                              </a:schemeClr>
                            </a:outerShdw>
                          </a:effectLst>
                        </a:rPr>
                        <a:t>assessed</a:t>
                      </a:r>
                      <a:r>
                        <a:rPr lang="fr-FR" sz="2400" b="1" u="none" strike="noStrike" cap="none" spc="0" dirty="0">
                          <a:ln w="0"/>
                          <a:solidFill>
                            <a:schemeClr val="tx1"/>
                          </a:solidFill>
                          <a:effectLst>
                            <a:outerShdw blurRad="38100" dist="19050" dir="2700000" algn="tl" rotWithShape="0">
                              <a:schemeClr val="dk1">
                                <a:alpha val="40000"/>
                              </a:schemeClr>
                            </a:outerShdw>
                          </a:effectLst>
                        </a:rPr>
                        <a:t> contribution</a:t>
                      </a:r>
                      <a:endParaRPr lang="fr-FR" sz="2400" b="1" i="1"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2400" b="1" u="none" strike="noStrike" cap="none" spc="0" dirty="0">
                          <a:ln w="0"/>
                          <a:solidFill>
                            <a:schemeClr val="tx1"/>
                          </a:solidFill>
                          <a:effectLst>
                            <a:outerShdw blurRad="38100" dist="19050" dir="2700000" algn="tl" rotWithShape="0">
                              <a:schemeClr val="dk1">
                                <a:alpha val="40000"/>
                              </a:schemeClr>
                            </a:outerShdw>
                          </a:effectLst>
                        </a:rPr>
                        <a:t>Annual contribution paid in 2023</a:t>
                      </a:r>
                      <a:endParaRPr lang="en-US" sz="2400" b="1" i="1"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pPr algn="ctr" fontAlgn="ctr"/>
                      <a:r>
                        <a:rPr lang="fr-FR" sz="2400" b="1" u="none" strike="noStrike" cap="none" spc="0" dirty="0" err="1">
                          <a:ln w="0"/>
                          <a:solidFill>
                            <a:schemeClr val="tx1"/>
                          </a:solidFill>
                          <a:effectLst>
                            <a:outerShdw blurRad="38100" dist="19050" dir="2700000" algn="tl" rotWithShape="0">
                              <a:schemeClr val="dk1">
                                <a:alpha val="40000"/>
                              </a:schemeClr>
                            </a:outerShdw>
                          </a:effectLst>
                        </a:rPr>
                        <a:t>Arrears</a:t>
                      </a:r>
                      <a:r>
                        <a:rPr lang="fr-FR" sz="2400" b="1" u="none" strike="noStrike" cap="none" spc="0" dirty="0">
                          <a:ln w="0"/>
                          <a:solidFill>
                            <a:schemeClr val="tx1"/>
                          </a:solidFill>
                          <a:effectLst>
                            <a:outerShdw blurRad="38100" dist="19050" dir="2700000" algn="tl" rotWithShape="0">
                              <a:schemeClr val="dk1">
                                <a:alpha val="40000"/>
                              </a:schemeClr>
                            </a:outerShdw>
                          </a:effectLst>
                        </a:rPr>
                        <a:t> </a:t>
                      </a:r>
                      <a:r>
                        <a:rPr lang="fr-FR" sz="2400" b="1" u="none" strike="noStrike" cap="none" spc="0" dirty="0" err="1">
                          <a:ln w="0"/>
                          <a:solidFill>
                            <a:schemeClr val="tx1"/>
                          </a:solidFill>
                          <a:effectLst>
                            <a:outerShdw blurRad="38100" dist="19050" dir="2700000" algn="tl" rotWithShape="0">
                              <a:schemeClr val="dk1">
                                <a:alpha val="40000"/>
                              </a:schemeClr>
                            </a:outerShdw>
                          </a:effectLst>
                        </a:rPr>
                        <a:t>paid</a:t>
                      </a:r>
                      <a:endParaRPr lang="fr-FR" sz="2400" b="1" i="1"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2400" b="1" u="none" strike="noStrike" cap="none" spc="0" dirty="0">
                          <a:ln w="0"/>
                          <a:solidFill>
                            <a:schemeClr val="tx1"/>
                          </a:solidFill>
                          <a:effectLst>
                            <a:outerShdw blurRad="38100" dist="19050" dir="2700000" algn="tl" rotWithShape="0">
                              <a:schemeClr val="dk1">
                                <a:alpha val="40000"/>
                              </a:schemeClr>
                            </a:outerShdw>
                          </a:effectLst>
                        </a:rPr>
                        <a:t>Total amount paid in 2023</a:t>
                      </a:r>
                      <a:endParaRPr lang="en-US" sz="2400" b="1" i="1"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657786363"/>
                  </a:ext>
                </a:extLst>
              </a:tr>
              <a:tr h="717347">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1</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BURUNDI</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15 000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15 000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15 000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08035827"/>
                  </a:ext>
                </a:extLst>
              </a:tr>
              <a:tr h="717347">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2</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LIBYA</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80 000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80 813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80 813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69231770"/>
                  </a:ext>
                </a:extLst>
              </a:tr>
              <a:tr h="717347">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3</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MADAGASCAR</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20 000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20 000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20 000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72845196"/>
                  </a:ext>
                </a:extLst>
              </a:tr>
              <a:tr h="717347">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4</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NAMIBIA</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a:ln w="0"/>
                          <a:solidFill>
                            <a:schemeClr val="tx1"/>
                          </a:solidFill>
                          <a:effectLst>
                            <a:outerShdw blurRad="38100" dist="19050" dir="2700000" algn="tl" rotWithShape="0">
                              <a:schemeClr val="dk1">
                                <a:alpha val="40000"/>
                              </a:schemeClr>
                            </a:outerShdw>
                          </a:effectLst>
                        </a:rPr>
                        <a:t>                          24 000 </a:t>
                      </a:r>
                      <a:endParaRPr lang="fr-FR" sz="24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24 000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24 000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49236776"/>
                  </a:ext>
                </a:extLst>
              </a:tr>
              <a:tr h="717347">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5</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SOUTH AFRICA</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a:ln w="0"/>
                          <a:solidFill>
                            <a:schemeClr val="tx1"/>
                          </a:solidFill>
                          <a:effectLst>
                            <a:outerShdw blurRad="38100" dist="19050" dir="2700000" algn="tl" rotWithShape="0">
                              <a:schemeClr val="dk1">
                                <a:alpha val="40000"/>
                              </a:schemeClr>
                            </a:outerShdw>
                          </a:effectLst>
                        </a:rPr>
                        <a:t>                          80 000 </a:t>
                      </a:r>
                      <a:endParaRPr lang="fr-FR" sz="24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80 000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80 000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5245135"/>
                  </a:ext>
                </a:extLst>
              </a:tr>
              <a:tr h="731570">
                <a:tc>
                  <a:txBody>
                    <a:bodyPr/>
                    <a:lstStyle/>
                    <a:p>
                      <a:pPr algn="ctr" fontAlgn="ctr"/>
                      <a:r>
                        <a:rPr lang="fr-FR" sz="2400" b="0" u="none" strike="noStrike" cap="none" spc="0" dirty="0">
                          <a:ln w="0"/>
                          <a:solidFill>
                            <a:schemeClr val="tx1"/>
                          </a:solidFill>
                          <a:effectLst>
                            <a:outerShdw blurRad="38100" dist="19050" dir="2700000" algn="tl" rotWithShape="0">
                              <a:schemeClr val="dk1">
                                <a:alpha val="40000"/>
                              </a:schemeClr>
                            </a:outerShdw>
                          </a:effectLst>
                        </a:rPr>
                        <a:t> </a:t>
                      </a:r>
                      <a:endParaRPr lang="fr-FR" sz="24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1" u="none" strike="noStrike" cap="none" spc="0" dirty="0">
                          <a:ln w="0"/>
                          <a:solidFill>
                            <a:schemeClr val="tx1"/>
                          </a:solidFill>
                          <a:effectLst>
                            <a:outerShdw blurRad="38100" dist="19050" dir="2700000" algn="tl" rotWithShape="0">
                              <a:schemeClr val="dk1">
                                <a:alpha val="40000"/>
                              </a:schemeClr>
                            </a:outerShdw>
                          </a:effectLst>
                        </a:rPr>
                        <a:t>                  TOTAL :</a:t>
                      </a:r>
                      <a:endParaRPr lang="fr-FR" sz="2400" b="1"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1" u="none" strike="noStrike" cap="none" spc="0" dirty="0">
                          <a:ln w="0"/>
                          <a:solidFill>
                            <a:schemeClr val="tx1"/>
                          </a:solidFill>
                          <a:effectLst>
                            <a:outerShdw blurRad="38100" dist="19050" dir="2700000" algn="tl" rotWithShape="0">
                              <a:schemeClr val="dk1">
                                <a:alpha val="40000"/>
                              </a:schemeClr>
                            </a:outerShdw>
                          </a:effectLst>
                        </a:rPr>
                        <a:t>                        219 000 </a:t>
                      </a:r>
                      <a:endParaRPr lang="fr-FR" sz="2400" b="1"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1" u="none" strike="noStrike" cap="none" spc="0" dirty="0">
                          <a:ln w="0"/>
                          <a:solidFill>
                            <a:schemeClr val="tx1"/>
                          </a:solidFill>
                          <a:effectLst>
                            <a:outerShdw blurRad="38100" dist="19050" dir="2700000" algn="tl" rotWithShape="0">
                              <a:schemeClr val="dk1">
                                <a:alpha val="40000"/>
                              </a:schemeClr>
                            </a:outerShdw>
                          </a:effectLst>
                        </a:rPr>
                        <a:t>                     115 000 </a:t>
                      </a:r>
                      <a:endParaRPr lang="fr-FR" sz="2400" b="1"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1" u="none" strike="noStrike" cap="none" spc="0" dirty="0">
                          <a:ln w="0"/>
                          <a:solidFill>
                            <a:schemeClr val="tx1"/>
                          </a:solidFill>
                          <a:effectLst>
                            <a:outerShdw blurRad="38100" dist="19050" dir="2700000" algn="tl" rotWithShape="0">
                              <a:schemeClr val="dk1">
                                <a:alpha val="40000"/>
                              </a:schemeClr>
                            </a:outerShdw>
                          </a:effectLst>
                        </a:rPr>
                        <a:t>    104 813 </a:t>
                      </a:r>
                      <a:endParaRPr lang="fr-FR" sz="2400" b="1"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fr-FR" sz="2400" b="1" u="none" strike="noStrike" cap="none" spc="0" dirty="0">
                          <a:ln w="0"/>
                          <a:solidFill>
                            <a:schemeClr val="tx1"/>
                          </a:solidFill>
                          <a:effectLst>
                            <a:outerShdw blurRad="38100" dist="19050" dir="2700000" algn="tl" rotWithShape="0">
                              <a:schemeClr val="dk1">
                                <a:alpha val="40000"/>
                              </a:schemeClr>
                            </a:outerShdw>
                          </a:effectLst>
                        </a:rPr>
                        <a:t>             219 813 </a:t>
                      </a:r>
                      <a:endParaRPr lang="fr-FR" sz="2400" b="1"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94264854"/>
                  </a:ext>
                </a:extLst>
              </a:tr>
            </a:tbl>
          </a:graphicData>
        </a:graphic>
      </p:graphicFrame>
    </p:spTree>
    <p:extLst>
      <p:ext uri="{BB962C8B-B14F-4D97-AF65-F5344CB8AC3E}">
        <p14:creationId xmlns:p14="http://schemas.microsoft.com/office/powerpoint/2010/main" val="44163477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443AA6C6-FF28-414A-923C-1989E6E8DB4B}"/>
              </a:ext>
            </a:extLst>
          </p:cNvPr>
          <p:cNvSpPr txBox="1"/>
          <p:nvPr/>
        </p:nvSpPr>
        <p:spPr>
          <a:xfrm>
            <a:off x="838200" y="100965"/>
            <a:ext cx="5387502" cy="793115"/>
          </a:xfrm>
          <a:prstGeom prst="rect">
            <a:avLst/>
          </a:prstGeom>
        </p:spPr>
        <p:txBody>
          <a:bodyPr vert="horz" lIns="91440" tIns="45720" rIns="91440" bIns="45720" rtlCol="0" anchor="ctr">
            <a:normAutofit/>
          </a:bodyPr>
          <a:lstStyle/>
          <a:p>
            <a:pPr indent="-228600">
              <a:lnSpc>
                <a:spcPct val="90000"/>
              </a:lnSpc>
              <a:spcBef>
                <a:spcPct val="0"/>
              </a:spcBef>
              <a:spcAft>
                <a:spcPts val="600"/>
              </a:spcAft>
              <a:defRPr lang="en-US" sz="3200" b="1" i="0" u="none" strike="noStrike" kern="1200" baseline="0">
                <a:solidFill>
                  <a:srgbClr val="006B98"/>
                </a:solidFill>
                <a:effectLst>
                  <a:outerShdw blurRad="38100" dist="38100" dir="2700000" algn="tl">
                    <a:srgbClr val="000000">
                      <a:alpha val="43137"/>
                    </a:srgbClr>
                  </a:outerShdw>
                </a:effectLst>
                <a:latin typeface="Montserrat" panose="00000500000000000000" pitchFamily="2" charset="0"/>
                <a:ea typeface="+mn-ea"/>
                <a:cs typeface="+mn-cs"/>
              </a:defRPr>
            </a:pPr>
            <a:r>
              <a:rPr lang="en-US" sz="4400" b="1" dirty="0">
                <a:effectLst>
                  <a:outerShdw blurRad="38100" dist="38100" dir="2700000" algn="tl">
                    <a:srgbClr val="000000">
                      <a:alpha val="43137"/>
                    </a:srgbClr>
                  </a:outerShdw>
                </a:effectLst>
                <a:latin typeface="+mj-lt"/>
                <a:ea typeface="+mj-ea"/>
                <a:cs typeface="+mj-cs"/>
              </a:rPr>
              <a:t>Other source of Funds</a:t>
            </a:r>
          </a:p>
        </p:txBody>
      </p:sp>
      <p:sp>
        <p:nvSpPr>
          <p:cNvPr id="5" name="TextBox 4">
            <a:extLst>
              <a:ext uri="{FF2B5EF4-FFF2-40B4-BE49-F238E27FC236}">
                <a16:creationId xmlns:a16="http://schemas.microsoft.com/office/drawing/2014/main" id="{3A29916E-575B-4A8E-8E67-2DA8E5CBB9DA}"/>
              </a:ext>
            </a:extLst>
          </p:cNvPr>
          <p:cNvSpPr txBox="1"/>
          <p:nvPr/>
        </p:nvSpPr>
        <p:spPr>
          <a:xfrm>
            <a:off x="33043" y="995046"/>
            <a:ext cx="11600157" cy="5761990"/>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800" spc="20" dirty="0">
                <a:effectLst/>
              </a:rPr>
              <a:t>Despite the ongoing stringent donor funding environment IDEP was able to secure grants from: </a:t>
            </a:r>
          </a:p>
          <a:p>
            <a:pPr>
              <a:lnSpc>
                <a:spcPct val="90000"/>
              </a:lnSpc>
              <a:spcAft>
                <a:spcPts val="600"/>
              </a:spcAft>
            </a:pPr>
            <a:endParaRPr lang="en-US" sz="2800" spc="20" dirty="0">
              <a:effectLst/>
            </a:endParaRPr>
          </a:p>
          <a:p>
            <a:pPr marL="571500" indent="-457200">
              <a:lnSpc>
                <a:spcPct val="90000"/>
              </a:lnSpc>
              <a:spcAft>
                <a:spcPts val="600"/>
              </a:spcAft>
              <a:buClr>
                <a:schemeClr val="accent3"/>
              </a:buClr>
              <a:buFont typeface="Wingdings" panose="05000000000000000000" pitchFamily="2" charset="2"/>
              <a:buChar char="v"/>
            </a:pPr>
            <a:r>
              <a:rPr lang="en-US" sz="2800" spc="20" dirty="0">
                <a:effectLst/>
              </a:rPr>
              <a:t>The Government of Italy : $557 432 in 2021 for the phase 1 followed by a phase 2 in 2022 for $375 200 to </a:t>
            </a:r>
            <a:r>
              <a:rPr lang="en-US" sz="2800" spc="20" dirty="0"/>
              <a:t>provide </a:t>
            </a:r>
            <a:r>
              <a:rPr lang="en-US" sz="2800" spc="20" dirty="0">
                <a:effectLst/>
              </a:rPr>
              <a:t>training </a:t>
            </a:r>
            <a:r>
              <a:rPr lang="en-US" sz="2800" spc="20" dirty="0" err="1">
                <a:effectLst/>
              </a:rPr>
              <a:t>Programme</a:t>
            </a:r>
            <a:r>
              <a:rPr lang="en-US" sz="2800" spc="20" dirty="0">
                <a:effectLst/>
              </a:rPr>
              <a:t> towards an Effective </a:t>
            </a:r>
            <a:r>
              <a:rPr lang="en-US" sz="2800" spc="20" dirty="0" err="1">
                <a:effectLst/>
              </a:rPr>
              <a:t>AfCFTA</a:t>
            </a:r>
            <a:r>
              <a:rPr lang="en-US" sz="2800" spc="20" dirty="0">
                <a:effectLst/>
              </a:rPr>
              <a:t> in 16 selected African countries</a:t>
            </a:r>
          </a:p>
          <a:p>
            <a:pPr marL="571500" indent="-457200">
              <a:lnSpc>
                <a:spcPct val="90000"/>
              </a:lnSpc>
              <a:spcAft>
                <a:spcPts val="600"/>
              </a:spcAft>
              <a:buClr>
                <a:schemeClr val="accent3"/>
              </a:buClr>
              <a:buFont typeface="Wingdings" panose="05000000000000000000" pitchFamily="2" charset="2"/>
              <a:buChar char="v"/>
            </a:pPr>
            <a:r>
              <a:rPr lang="en-US" sz="2800" spc="20" dirty="0">
                <a:effectLst/>
              </a:rPr>
              <a:t>United Nations Development </a:t>
            </a:r>
            <a:r>
              <a:rPr lang="en-US" sz="2800" spc="20" dirty="0" err="1">
                <a:effectLst/>
              </a:rPr>
              <a:t>Programme</a:t>
            </a:r>
            <a:r>
              <a:rPr lang="en-US" sz="2800" spc="20" dirty="0">
                <a:effectLst/>
              </a:rPr>
              <a:t> Regional Service Center for Africa : $188 619 in 2022 to design, develop and roll out an updated and tailored training </a:t>
            </a:r>
            <a:r>
              <a:rPr lang="en-US" sz="2800" spc="20" dirty="0" err="1">
                <a:effectLst/>
              </a:rPr>
              <a:t>programme</a:t>
            </a:r>
            <a:r>
              <a:rPr lang="en-US" sz="2800" spc="20" dirty="0">
                <a:effectLst/>
              </a:rPr>
              <a:t> on gender-responsive economic policy management </a:t>
            </a:r>
          </a:p>
          <a:p>
            <a:pPr marL="571500" indent="-457200">
              <a:lnSpc>
                <a:spcPct val="90000"/>
              </a:lnSpc>
              <a:spcAft>
                <a:spcPts val="600"/>
              </a:spcAft>
              <a:buClr>
                <a:schemeClr val="accent3"/>
              </a:buClr>
              <a:buFont typeface="Wingdings" panose="05000000000000000000" pitchFamily="2" charset="2"/>
              <a:buChar char="v"/>
            </a:pPr>
            <a:r>
              <a:rPr lang="en-US" sz="2800" spc="20" dirty="0">
                <a:effectLst/>
              </a:rPr>
              <a:t>Office of the Special Adviser on Africa (“OSAA”) : $38 520 received in 2022 for an online course on “Designing and Implementing policies that promote the nexus between peace, security and development to accelerate the implementation of the SDGs in Africa </a:t>
            </a:r>
          </a:p>
          <a:p>
            <a:pPr marL="571500" indent="-457200">
              <a:lnSpc>
                <a:spcPct val="90000"/>
              </a:lnSpc>
              <a:spcAft>
                <a:spcPts val="600"/>
              </a:spcAft>
              <a:buClr>
                <a:schemeClr val="accent3"/>
              </a:buClr>
              <a:buFont typeface="Wingdings" panose="05000000000000000000" pitchFamily="2" charset="2"/>
              <a:buChar char="v"/>
            </a:pPr>
            <a:r>
              <a:rPr lang="en-US" sz="2800" spc="20" dirty="0">
                <a:effectLst/>
              </a:rPr>
              <a:t>The Open Society Initiative for West Africa (OSIWA) : $91 936 in 2023 for the second phase of the Debt, taxation and financing for development project</a:t>
            </a:r>
          </a:p>
          <a:p>
            <a:pPr indent="-228600">
              <a:lnSpc>
                <a:spcPct val="90000"/>
              </a:lnSpc>
              <a:spcAft>
                <a:spcPts val="600"/>
              </a:spcAft>
              <a:buFont typeface="Arial" panose="020B0604020202020204" pitchFamily="34" charset="0"/>
              <a:buChar char="•"/>
            </a:pPr>
            <a:endParaRPr lang="en-US" sz="1600" spc="20" dirty="0">
              <a:effectLst/>
            </a:endParaRPr>
          </a:p>
          <a:p>
            <a:pPr indent="-228600">
              <a:lnSpc>
                <a:spcPct val="90000"/>
              </a:lnSpc>
              <a:spcAft>
                <a:spcPts val="600"/>
              </a:spcAft>
              <a:buFont typeface="Arial" panose="020B0604020202020204" pitchFamily="34" charset="0"/>
              <a:buChar char="•"/>
            </a:pPr>
            <a:endParaRPr lang="en-US" sz="1600" spc="20" dirty="0">
              <a:effectLst/>
            </a:endParaRPr>
          </a:p>
          <a:p>
            <a:pPr indent="-228600">
              <a:lnSpc>
                <a:spcPct val="90000"/>
              </a:lnSpc>
              <a:spcAft>
                <a:spcPts val="600"/>
              </a:spcAft>
              <a:buFont typeface="Arial" panose="020B0604020202020204" pitchFamily="34" charset="0"/>
              <a:buChar char="•"/>
            </a:pPr>
            <a:endParaRPr lang="en-US" sz="1600" dirty="0"/>
          </a:p>
        </p:txBody>
      </p:sp>
      <p:pic>
        <p:nvPicPr>
          <p:cNvPr id="58" name="Picture 57">
            <a:extLst>
              <a:ext uri="{FF2B5EF4-FFF2-40B4-BE49-F238E27FC236}">
                <a16:creationId xmlns:a16="http://schemas.microsoft.com/office/drawing/2014/main" id="{6B2DF165-67AD-6AA9-42DA-897C5D9C145B}"/>
              </a:ext>
            </a:extLst>
          </p:cNvPr>
          <p:cNvPicPr>
            <a:picLocks noChangeAspect="1"/>
          </p:cNvPicPr>
          <p:nvPr/>
        </p:nvPicPr>
        <p:blipFill rotWithShape="1">
          <a:blip r:embed="rId2"/>
          <a:srcRect l="18471" r="18937" b="-2"/>
          <a:stretch/>
        </p:blipFill>
        <p:spPr>
          <a:xfrm>
            <a:off x="10846404" y="5547360"/>
            <a:ext cx="1312553" cy="1310640"/>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9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253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2">
            <a:extLst>
              <a:ext uri="{FF2B5EF4-FFF2-40B4-BE49-F238E27FC236}">
                <a16:creationId xmlns:a16="http://schemas.microsoft.com/office/drawing/2014/main" id="{E3DC6B3D-06D3-A4C9-00B1-48A21F53DB26}"/>
              </a:ext>
            </a:extLst>
          </p:cNvPr>
          <p:cNvSpPr/>
          <p:nvPr/>
        </p:nvSpPr>
        <p:spPr>
          <a:xfrm flipH="1" flipV="1">
            <a:off x="8016762" y="-4"/>
            <a:ext cx="4175237" cy="6858003"/>
          </a:xfrm>
          <a:custGeom>
            <a:avLst/>
            <a:gdLst>
              <a:gd name="connsiteX0" fmla="*/ 6201747 w 6201747"/>
              <a:gd name="connsiteY0" fmla="*/ 6858003 h 6858003"/>
              <a:gd name="connsiteX1" fmla="*/ 0 w 6201747"/>
              <a:gd name="connsiteY1" fmla="*/ 6858003 h 6858003"/>
              <a:gd name="connsiteX2" fmla="*/ 0 w 6201747"/>
              <a:gd name="connsiteY2" fmla="*/ 0 h 6858003"/>
              <a:gd name="connsiteX3" fmla="*/ 2716819 w 6201747"/>
              <a:gd name="connsiteY3" fmla="*/ 0 h 6858003"/>
              <a:gd name="connsiteX0" fmla="*/ 6201747 w 6201747"/>
              <a:gd name="connsiteY0" fmla="*/ 6858003 h 6858003"/>
              <a:gd name="connsiteX1" fmla="*/ 0 w 6201747"/>
              <a:gd name="connsiteY1" fmla="*/ 6858003 h 6858003"/>
              <a:gd name="connsiteX2" fmla="*/ 0 w 6201747"/>
              <a:gd name="connsiteY2" fmla="*/ 0 h 6858003"/>
              <a:gd name="connsiteX3" fmla="*/ 1432019 w 6201747"/>
              <a:gd name="connsiteY3" fmla="*/ 12357 h 6858003"/>
              <a:gd name="connsiteX4" fmla="*/ 6201747 w 6201747"/>
              <a:gd name="connsiteY4" fmla="*/ 6858003 h 685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747" h="6858003">
                <a:moveTo>
                  <a:pt x="6201747" y="6858003"/>
                </a:moveTo>
                <a:lnTo>
                  <a:pt x="0" y="6858003"/>
                </a:lnTo>
                <a:lnTo>
                  <a:pt x="0" y="0"/>
                </a:lnTo>
                <a:lnTo>
                  <a:pt x="1432019" y="12357"/>
                </a:lnTo>
                <a:cubicBezTo>
                  <a:pt x="2593662" y="2298358"/>
                  <a:pt x="5040104" y="4572002"/>
                  <a:pt x="6201747" y="685800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pic>
        <p:nvPicPr>
          <p:cNvPr id="6" name="Image 5" descr="Une image contenant capture d’écran, Caractère coloré, bleu, Bleu électrique&#10;&#10;Description générée automatiquement">
            <a:extLst>
              <a:ext uri="{FF2B5EF4-FFF2-40B4-BE49-F238E27FC236}">
                <a16:creationId xmlns:a16="http://schemas.microsoft.com/office/drawing/2014/main" id="{13E6FCDA-CC23-DC9C-4C9C-2A26A7C1DC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3416" y="0"/>
            <a:ext cx="4386349" cy="6858000"/>
          </a:xfrm>
          <a:prstGeom prst="rect">
            <a:avLst/>
          </a:prstGeom>
        </p:spPr>
      </p:pic>
      <p:pic>
        <p:nvPicPr>
          <p:cNvPr id="7" name="Image 6" descr="Une image contenant capture d’écran, ligne, Bleu électrique, bleu&#10;&#10;Description générée automatiquement">
            <a:extLst>
              <a:ext uri="{FF2B5EF4-FFF2-40B4-BE49-F238E27FC236}">
                <a16:creationId xmlns:a16="http://schemas.microsoft.com/office/drawing/2014/main" id="{83138457-4464-370D-BB9B-A0564162BC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2047" y="18472"/>
            <a:ext cx="3597685" cy="6858000"/>
          </a:xfrm>
          <a:prstGeom prst="rect">
            <a:avLst/>
          </a:prstGeom>
        </p:spPr>
      </p:pic>
      <p:sp>
        <p:nvSpPr>
          <p:cNvPr id="3" name="PA_pa_     _2">
            <a:extLst>
              <a:ext uri="{FF2B5EF4-FFF2-40B4-BE49-F238E27FC236}">
                <a16:creationId xmlns:a16="http://schemas.microsoft.com/office/drawing/2014/main" id="{51A4C286-57FC-06A0-6D9F-553EF9F380D3}"/>
              </a:ext>
            </a:extLst>
          </p:cNvPr>
          <p:cNvSpPr txBox="1"/>
          <p:nvPr>
            <p:custDataLst>
              <p:tags r:id="rId1"/>
            </p:custDataLst>
          </p:nvPr>
        </p:nvSpPr>
        <p:spPr>
          <a:xfrm>
            <a:off x="14053" y="92594"/>
            <a:ext cx="7125955" cy="690817"/>
          </a:xfrm>
          <a:prstGeom prst="rect">
            <a:avLst/>
          </a:prstGeom>
          <a:noFill/>
        </p:spPr>
        <p:txBody>
          <a:bodyPr wrap="square" lIns="80632" tIns="40316" rIns="80632" bIns="40316" rtlCol="0">
            <a:spAutoFit/>
          </a:bodyPr>
          <a:lstStyle/>
          <a:p>
            <a:pPr indent="-228600">
              <a:lnSpc>
                <a:spcPct val="90000"/>
              </a:lnSpc>
              <a:spcBef>
                <a:spcPct val="0"/>
              </a:spcBef>
              <a:spcAft>
                <a:spcPts val="600"/>
              </a:spcAft>
              <a:defRPr lang="en-US" sz="3200" b="1" i="0" u="none" strike="noStrike" kern="1200" baseline="0">
                <a:solidFill>
                  <a:srgbClr val="006B98"/>
                </a:solidFill>
                <a:effectLst>
                  <a:outerShdw blurRad="38100" dist="38100" dir="2700000" algn="tl">
                    <a:srgbClr val="000000">
                      <a:alpha val="43137"/>
                    </a:srgbClr>
                  </a:outerShdw>
                </a:effectLst>
                <a:latin typeface="Montserrat" panose="00000500000000000000" pitchFamily="2" charset="0"/>
                <a:ea typeface="+mn-ea"/>
                <a:cs typeface="+mn-cs"/>
              </a:defRPr>
            </a:pPr>
            <a:r>
              <a:rPr lang="pt-PT" sz="4400" b="1" dirty="0">
                <a:solidFill>
                  <a:srgbClr val="006B98"/>
                </a:solidFill>
                <a:effectLst>
                  <a:outerShdw blurRad="38100" dist="38100" dir="2700000" algn="tl">
                    <a:srgbClr val="000000">
                      <a:alpha val="43137"/>
                    </a:srgbClr>
                  </a:outerShdw>
                </a:effectLst>
                <a:latin typeface="Montserrat" panose="00000500000000000000" pitchFamily="2" charset="0"/>
              </a:rPr>
              <a:t>Partnerships</a:t>
            </a:r>
            <a:endParaRPr lang="en-GB" sz="40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sp>
        <p:nvSpPr>
          <p:cNvPr id="4" name="PA_pa_     _3">
            <a:extLst>
              <a:ext uri="{FF2B5EF4-FFF2-40B4-BE49-F238E27FC236}">
                <a16:creationId xmlns:a16="http://schemas.microsoft.com/office/drawing/2014/main" id="{A03A9DD8-5C6C-0ABF-2E83-AFD90EE36C2B}"/>
              </a:ext>
            </a:extLst>
          </p:cNvPr>
          <p:cNvSpPr txBox="1"/>
          <p:nvPr>
            <p:custDataLst>
              <p:tags r:id="rId2"/>
            </p:custDataLst>
          </p:nvPr>
        </p:nvSpPr>
        <p:spPr>
          <a:xfrm>
            <a:off x="212646" y="1887430"/>
            <a:ext cx="8047433" cy="3097630"/>
          </a:xfrm>
          <a:prstGeom prst="rect">
            <a:avLst/>
          </a:prstGeom>
          <a:noFill/>
        </p:spPr>
        <p:txBody>
          <a:bodyPr wrap="square" lIns="80632" tIns="40316" rIns="80632" bIns="40316" rtlCol="0">
            <a:spAutoFit/>
          </a:bodyPr>
          <a:lstStyle/>
          <a:p>
            <a:pPr lvl="0" algn="just"/>
            <a:r>
              <a:rPr lang="en-GB" sz="2800" kern="150" spc="20" dirty="0">
                <a:latin typeface="Lato" panose="020F0502020204030203" pitchFamily="34" charset="0"/>
                <a:ea typeface="Calibri" panose="020F0502020204030204" pitchFamily="34" charset="0"/>
                <a:cs typeface="Times New Roman" panose="02020603050405020304" pitchFamily="18" charset="0"/>
              </a:rPr>
              <a:t>From 2020 to 2022, the Institute has increased its number of partners by 432%</a:t>
            </a:r>
            <a:r>
              <a:rPr lang="en-US" sz="2800" kern="150" spc="20" dirty="0">
                <a:latin typeface="Lato" panose="020F0502020204030203" pitchFamily="34" charset="0"/>
                <a:ea typeface="Calibri" panose="020F0502020204030204" pitchFamily="34" charset="0"/>
                <a:cs typeface="Times New Roman" panose="02020603050405020304" pitchFamily="18" charset="0"/>
              </a:rPr>
              <a:t> thanks to the launch the ECA Young Economic Network (YEN) activities where through partnerships with academic and research institutions, IDEP aims to contribute more tangibly to solving Africa's economic challenges</a:t>
            </a:r>
            <a:endParaRPr lang="en-GB" sz="2800" kern="150" spc="20" dirty="0">
              <a:latin typeface="Lato" panose="020F0502020204030203" pitchFamily="34" charset="0"/>
              <a:ea typeface="Calibri" panose="020F0502020204030204" pitchFamily="34" charset="0"/>
              <a:cs typeface="Times New Roman" panose="02020603050405020304" pitchFamily="18" charset="0"/>
            </a:endParaRPr>
          </a:p>
        </p:txBody>
      </p:sp>
      <p:pic>
        <p:nvPicPr>
          <p:cNvPr id="9" name="Gráfico 2" descr="Aperto de mão destaque">
            <a:extLst>
              <a:ext uri="{FF2B5EF4-FFF2-40B4-BE49-F238E27FC236}">
                <a16:creationId xmlns:a16="http://schemas.microsoft.com/office/drawing/2014/main" id="{DB6C1DCB-8CD4-4FE8-B70C-953C4B3C94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0623" y="181189"/>
            <a:ext cx="2160153" cy="1706241"/>
          </a:xfrm>
          <a:prstGeom prst="rect">
            <a:avLst/>
          </a:prstGeom>
          <a:ln>
            <a:noFill/>
          </a:ln>
        </p:spPr>
      </p:pic>
      <p:pic>
        <p:nvPicPr>
          <p:cNvPr id="10" name="Picture 9">
            <a:extLst>
              <a:ext uri="{FF2B5EF4-FFF2-40B4-BE49-F238E27FC236}">
                <a16:creationId xmlns:a16="http://schemas.microsoft.com/office/drawing/2014/main" id="{4AEA1709-730F-47FB-AA1A-35B7177AE5A3}"/>
              </a:ext>
            </a:extLst>
          </p:cNvPr>
          <p:cNvPicPr>
            <a:picLocks noChangeAspect="1"/>
          </p:cNvPicPr>
          <p:nvPr/>
        </p:nvPicPr>
        <p:blipFill>
          <a:blip r:embed="rId9"/>
          <a:stretch>
            <a:fillRect/>
          </a:stretch>
        </p:blipFill>
        <p:spPr>
          <a:xfrm>
            <a:off x="455923" y="5162376"/>
            <a:ext cx="1752690" cy="768389"/>
          </a:xfrm>
          <a:prstGeom prst="rect">
            <a:avLst/>
          </a:prstGeom>
        </p:spPr>
      </p:pic>
      <p:pic>
        <p:nvPicPr>
          <p:cNvPr id="12" name="Picture 11">
            <a:extLst>
              <a:ext uri="{FF2B5EF4-FFF2-40B4-BE49-F238E27FC236}">
                <a16:creationId xmlns:a16="http://schemas.microsoft.com/office/drawing/2014/main" id="{ED533FBF-10D0-48B8-AC33-9CDC69680D45}"/>
              </a:ext>
            </a:extLst>
          </p:cNvPr>
          <p:cNvPicPr>
            <a:picLocks noChangeAspect="1"/>
          </p:cNvPicPr>
          <p:nvPr/>
        </p:nvPicPr>
        <p:blipFill>
          <a:blip r:embed="rId10"/>
          <a:stretch>
            <a:fillRect/>
          </a:stretch>
        </p:blipFill>
        <p:spPr>
          <a:xfrm>
            <a:off x="4175239" y="5162376"/>
            <a:ext cx="1884266" cy="1166450"/>
          </a:xfrm>
          <a:prstGeom prst="rect">
            <a:avLst/>
          </a:prstGeom>
        </p:spPr>
      </p:pic>
      <p:pic>
        <p:nvPicPr>
          <p:cNvPr id="14" name="Picture 13">
            <a:extLst>
              <a:ext uri="{FF2B5EF4-FFF2-40B4-BE49-F238E27FC236}">
                <a16:creationId xmlns:a16="http://schemas.microsoft.com/office/drawing/2014/main" id="{AC8D1DC0-22D2-4719-8EFE-6E8D272E927F}"/>
              </a:ext>
            </a:extLst>
          </p:cNvPr>
          <p:cNvPicPr>
            <a:picLocks noChangeAspect="1"/>
          </p:cNvPicPr>
          <p:nvPr/>
        </p:nvPicPr>
        <p:blipFill>
          <a:blip r:embed="rId11"/>
          <a:stretch>
            <a:fillRect/>
          </a:stretch>
        </p:blipFill>
        <p:spPr>
          <a:xfrm>
            <a:off x="9912020" y="1763890"/>
            <a:ext cx="2178162" cy="1181161"/>
          </a:xfrm>
          <a:prstGeom prst="rect">
            <a:avLst/>
          </a:prstGeom>
        </p:spPr>
      </p:pic>
      <p:pic>
        <p:nvPicPr>
          <p:cNvPr id="18" name="Picture 17">
            <a:extLst>
              <a:ext uri="{FF2B5EF4-FFF2-40B4-BE49-F238E27FC236}">
                <a16:creationId xmlns:a16="http://schemas.microsoft.com/office/drawing/2014/main" id="{DD219F0D-0857-4C9E-B893-E22BFE12BDC6}"/>
              </a:ext>
            </a:extLst>
          </p:cNvPr>
          <p:cNvPicPr>
            <a:picLocks noChangeAspect="1"/>
          </p:cNvPicPr>
          <p:nvPr/>
        </p:nvPicPr>
        <p:blipFill>
          <a:blip r:embed="rId12"/>
          <a:stretch>
            <a:fillRect/>
          </a:stretch>
        </p:blipFill>
        <p:spPr>
          <a:xfrm>
            <a:off x="10894583" y="3544867"/>
            <a:ext cx="577880" cy="1143059"/>
          </a:xfrm>
          <a:prstGeom prst="rect">
            <a:avLst/>
          </a:prstGeom>
        </p:spPr>
      </p:pic>
      <p:pic>
        <p:nvPicPr>
          <p:cNvPr id="20" name="Picture 19">
            <a:extLst>
              <a:ext uri="{FF2B5EF4-FFF2-40B4-BE49-F238E27FC236}">
                <a16:creationId xmlns:a16="http://schemas.microsoft.com/office/drawing/2014/main" id="{BBFB7671-3B6B-4EEB-831E-7C262EEF5ACD}"/>
              </a:ext>
            </a:extLst>
          </p:cNvPr>
          <p:cNvPicPr>
            <a:picLocks noChangeAspect="1"/>
          </p:cNvPicPr>
          <p:nvPr/>
        </p:nvPicPr>
        <p:blipFill>
          <a:blip r:embed="rId13"/>
          <a:stretch>
            <a:fillRect/>
          </a:stretch>
        </p:blipFill>
        <p:spPr>
          <a:xfrm>
            <a:off x="9381032" y="51548"/>
            <a:ext cx="1339919" cy="1263715"/>
          </a:xfrm>
          <a:prstGeom prst="rect">
            <a:avLst/>
          </a:prstGeom>
        </p:spPr>
      </p:pic>
    </p:spTree>
    <p:extLst>
      <p:ext uri="{BB962C8B-B14F-4D97-AF65-F5344CB8AC3E}">
        <p14:creationId xmlns:p14="http://schemas.microsoft.com/office/powerpoint/2010/main" val="15417314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55"/>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Caractère coloré, Graphique, conception&#10;&#10;Description générée automatiquement">
            <a:extLst>
              <a:ext uri="{FF2B5EF4-FFF2-40B4-BE49-F238E27FC236}">
                <a16:creationId xmlns:a16="http://schemas.microsoft.com/office/drawing/2014/main" id="{E67C4CF0-E098-84E8-D16E-76E7C98D4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64" y="281067"/>
            <a:ext cx="691339" cy="506774"/>
          </a:xfrm>
          <a:prstGeom prst="rect">
            <a:avLst/>
          </a:prstGeom>
        </p:spPr>
      </p:pic>
      <p:sp>
        <p:nvSpPr>
          <p:cNvPr id="3" name="PA_pa_     _2">
            <a:extLst>
              <a:ext uri="{FF2B5EF4-FFF2-40B4-BE49-F238E27FC236}">
                <a16:creationId xmlns:a16="http://schemas.microsoft.com/office/drawing/2014/main" id="{E12D666E-A7E0-54B4-CC9C-4167F840A3F6}"/>
              </a:ext>
            </a:extLst>
          </p:cNvPr>
          <p:cNvSpPr txBox="1"/>
          <p:nvPr>
            <p:custDataLst>
              <p:tags r:id="rId1"/>
            </p:custDataLst>
          </p:nvPr>
        </p:nvSpPr>
        <p:spPr>
          <a:xfrm>
            <a:off x="1159043" y="213979"/>
            <a:ext cx="10941517" cy="573862"/>
          </a:xfrm>
          <a:prstGeom prst="rect">
            <a:avLst/>
          </a:prstGeom>
          <a:noFill/>
        </p:spPr>
        <p:txBody>
          <a:bodyPr wrap="square" lIns="80632" tIns="40316" rIns="80632" bIns="40316" rtlCol="0">
            <a:spAutoFit/>
          </a:bodyPr>
          <a:lstStyle/>
          <a:p>
            <a:r>
              <a:rPr lang="en-US" altLang="zh-CN" sz="3200" b="1" dirty="0">
                <a:solidFill>
                  <a:srgbClr val="006B98"/>
                </a:solidFill>
                <a:effectLst>
                  <a:outerShdw blurRad="38100" dist="38100" dir="2700000" algn="tl">
                    <a:srgbClr val="000000">
                      <a:alpha val="43137"/>
                    </a:srgbClr>
                  </a:outerShdw>
                </a:effectLst>
                <a:latin typeface="Montserrat" panose="00000500000000000000" pitchFamily="2" charset="0"/>
              </a:rPr>
              <a:t>Key activities implemented through partnership</a:t>
            </a:r>
            <a:endParaRPr lang="zh-CN" altLang="en-US" sz="32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sp>
        <p:nvSpPr>
          <p:cNvPr id="4" name="TextBox 3">
            <a:extLst>
              <a:ext uri="{FF2B5EF4-FFF2-40B4-BE49-F238E27FC236}">
                <a16:creationId xmlns:a16="http://schemas.microsoft.com/office/drawing/2014/main" id="{F2590B37-2276-4693-AF5B-923E9928F8D9}"/>
              </a:ext>
            </a:extLst>
          </p:cNvPr>
          <p:cNvSpPr txBox="1"/>
          <p:nvPr/>
        </p:nvSpPr>
        <p:spPr>
          <a:xfrm>
            <a:off x="177452" y="927060"/>
            <a:ext cx="11837096" cy="6463308"/>
          </a:xfrm>
          <a:prstGeom prst="rect">
            <a:avLst/>
          </a:prstGeom>
          <a:noFill/>
        </p:spPr>
        <p:txBody>
          <a:bodyPr wrap="square" rtlCol="0">
            <a:spAutoFit/>
          </a:bodyPr>
          <a:lstStyle/>
          <a:p>
            <a:pPr marL="342900" indent="-342900">
              <a:lnSpc>
                <a:spcPct val="150000"/>
              </a:lnSpc>
              <a:buClr>
                <a:schemeClr val="accent5"/>
              </a:buClr>
              <a:buFont typeface="Wingdings" panose="05000000000000000000" pitchFamily="2" charset="2"/>
              <a:buChar char="Ø"/>
            </a:pPr>
            <a:r>
              <a:rPr lang="fr-FR" sz="2800" b="1" i="0" u="none" strike="noStrike" baseline="0" dirty="0"/>
              <a:t>UEMOA</a:t>
            </a:r>
            <a:r>
              <a:rPr lang="fr-FR" sz="2800" b="0" i="0" u="none" strike="noStrike" baseline="0" dirty="0"/>
              <a:t> : </a:t>
            </a:r>
            <a:r>
              <a:rPr lang="en-US" sz="2800" b="0" i="0" u="none" strike="noStrike" baseline="0" dirty="0"/>
              <a:t>training on the impact of COVID-19 on the economies of </a:t>
            </a:r>
            <a:r>
              <a:rPr lang="fr-FR" sz="2800" b="0" i="0" u="none" strike="noStrike" baseline="0" dirty="0"/>
              <a:t>UEMOA </a:t>
            </a:r>
            <a:r>
              <a:rPr lang="fr-FR" sz="2800" b="0" i="0" u="none" strike="noStrike" baseline="0" dirty="0" err="1"/>
              <a:t>member</a:t>
            </a:r>
            <a:r>
              <a:rPr lang="fr-FR" sz="2800" b="0" i="0" u="none" strike="noStrike" baseline="0" dirty="0"/>
              <a:t>-states      </a:t>
            </a:r>
          </a:p>
          <a:p>
            <a:pPr marL="342900" indent="-342900">
              <a:lnSpc>
                <a:spcPct val="150000"/>
              </a:lnSpc>
              <a:buClr>
                <a:schemeClr val="accent5"/>
              </a:buClr>
              <a:buFont typeface="Wingdings" panose="05000000000000000000" pitchFamily="2" charset="2"/>
              <a:buChar char="Ø"/>
            </a:pPr>
            <a:r>
              <a:rPr lang="en-US" sz="2800" b="1" i="0" u="none" strike="noStrike" baseline="0" dirty="0"/>
              <a:t>UNESCO</a:t>
            </a:r>
            <a:r>
              <a:rPr lang="en-US" sz="2800" b="0" i="0" u="none" strike="noStrike" baseline="0" dirty="0"/>
              <a:t> and the </a:t>
            </a:r>
            <a:r>
              <a:rPr lang="en-US" sz="2800" b="1" i="0" u="none" strike="noStrike" baseline="0" dirty="0"/>
              <a:t>University of </a:t>
            </a:r>
            <a:r>
              <a:rPr lang="fr-FR" sz="2800" b="1" i="0" u="none" strike="noStrike" baseline="0" dirty="0"/>
              <a:t>Portsmouth </a:t>
            </a:r>
            <a:r>
              <a:rPr lang="fr-FR" sz="2800" b="0" i="0" u="none" strike="noStrike" baseline="0" dirty="0"/>
              <a:t>: Blue Economy valuation toolkit</a:t>
            </a:r>
          </a:p>
          <a:p>
            <a:pPr marL="342900" indent="-342900">
              <a:lnSpc>
                <a:spcPct val="150000"/>
              </a:lnSpc>
              <a:buClr>
                <a:schemeClr val="accent5"/>
              </a:buClr>
              <a:buFont typeface="Wingdings" panose="05000000000000000000" pitchFamily="2" charset="2"/>
              <a:buChar char="Ø"/>
            </a:pPr>
            <a:r>
              <a:rPr lang="fr-FR" sz="2800" b="1" i="0" u="none" strike="noStrike" baseline="0" dirty="0"/>
              <a:t>World Bank</a:t>
            </a:r>
            <a:r>
              <a:rPr lang="fr-FR" sz="2800" b="0" i="0" u="none" strike="noStrike" baseline="0" dirty="0"/>
              <a:t>, </a:t>
            </a:r>
            <a:r>
              <a:rPr lang="fr-FR" sz="2800" b="1" i="0" u="none" strike="noStrike" baseline="0" dirty="0" err="1"/>
              <a:t>African</a:t>
            </a:r>
            <a:r>
              <a:rPr lang="fr-FR" sz="2800" b="1" i="0" u="none" strike="noStrike" baseline="0" dirty="0"/>
              <a:t> Union </a:t>
            </a:r>
            <a:r>
              <a:rPr lang="en-US" sz="2800" b="1" i="0" u="none" strike="noStrike" baseline="0" dirty="0"/>
              <a:t>Commission </a:t>
            </a:r>
            <a:r>
              <a:rPr lang="en-US" sz="2800" b="0" i="0" u="none" strike="noStrike" baseline="0" dirty="0"/>
              <a:t>and </a:t>
            </a:r>
            <a:r>
              <a:rPr lang="en-US" sz="2800" b="1" i="0" u="none" strike="noStrike" baseline="0" dirty="0"/>
              <a:t>African Development Bank </a:t>
            </a:r>
            <a:r>
              <a:rPr lang="en-US" sz="2800" b="0" i="0" u="none" strike="noStrike" baseline="0" dirty="0"/>
              <a:t>: Africa Climate Resilient Investment Facility</a:t>
            </a:r>
            <a:r>
              <a:rPr lang="fr-FR" sz="2800" b="0" i="0" u="none" strike="noStrike" baseline="0" dirty="0"/>
              <a:t> </a:t>
            </a:r>
          </a:p>
          <a:p>
            <a:pPr marL="342900" indent="-342900">
              <a:lnSpc>
                <a:spcPct val="150000"/>
              </a:lnSpc>
              <a:buClr>
                <a:schemeClr val="accent5"/>
              </a:buClr>
              <a:buFont typeface="Wingdings" panose="05000000000000000000" pitchFamily="2" charset="2"/>
              <a:buChar char="Ø"/>
            </a:pPr>
            <a:r>
              <a:rPr lang="fr-FR" sz="2800" b="1" i="0" u="none" strike="noStrike" baseline="0" dirty="0" err="1"/>
              <a:t>Government</a:t>
            </a:r>
            <a:r>
              <a:rPr lang="fr-FR" sz="2800" b="1" i="0" u="none" strike="noStrike" baseline="0" dirty="0"/>
              <a:t> of </a:t>
            </a:r>
            <a:r>
              <a:rPr lang="en-US" sz="2800" b="1" i="0" u="none" strike="noStrike" baseline="0" dirty="0"/>
              <a:t>Italy </a:t>
            </a:r>
            <a:r>
              <a:rPr lang="en-US" sz="2800" b="0" i="0" u="none" strike="noStrike" baseline="0" dirty="0"/>
              <a:t>and </a:t>
            </a:r>
            <a:r>
              <a:rPr lang="en-US" sz="2800" b="1" i="0" u="none" strike="noStrike" baseline="0" dirty="0" err="1"/>
              <a:t>ASeS</a:t>
            </a:r>
            <a:r>
              <a:rPr lang="en-US" sz="2800" b="0" i="0" u="none" strike="noStrike" baseline="0" dirty="0"/>
              <a:t> (Farmers Solidarity and Development) :Towards an effective African Continental Free Trade Area </a:t>
            </a:r>
          </a:p>
          <a:p>
            <a:pPr marL="342900" indent="-342900">
              <a:lnSpc>
                <a:spcPct val="150000"/>
              </a:lnSpc>
              <a:buClr>
                <a:schemeClr val="accent5"/>
              </a:buClr>
              <a:buFont typeface="Wingdings" panose="05000000000000000000" pitchFamily="2" charset="2"/>
              <a:buChar char="Ø"/>
            </a:pPr>
            <a:r>
              <a:rPr lang="en-US" sz="2800" b="1" dirty="0"/>
              <a:t>IOM</a:t>
            </a:r>
            <a:r>
              <a:rPr lang="en-US" sz="2800" dirty="0"/>
              <a:t> and </a:t>
            </a:r>
            <a:r>
              <a:rPr lang="en-US" sz="2800" b="1" dirty="0"/>
              <a:t>Skema Business School </a:t>
            </a:r>
            <a:r>
              <a:rPr lang="en-US" sz="2800" dirty="0"/>
              <a:t>: Financing African development through sustainable and innovative </a:t>
            </a:r>
            <a:r>
              <a:rPr lang="fr-FR" sz="2800" dirty="0" err="1"/>
              <a:t>mechanisms</a:t>
            </a:r>
            <a:endParaRPr lang="en-US" sz="2800" dirty="0"/>
          </a:p>
          <a:p>
            <a:pPr algn="l"/>
            <a:endParaRPr lang="en-US" dirty="0">
              <a:latin typeface="Lato" panose="020F0502020204030203" pitchFamily="34" charset="0"/>
            </a:endParaRPr>
          </a:p>
          <a:p>
            <a:pPr algn="l"/>
            <a:endParaRPr lang="fr-FR" dirty="0"/>
          </a:p>
        </p:txBody>
      </p:sp>
    </p:spTree>
    <p:extLst>
      <p:ext uri="{BB962C8B-B14F-4D97-AF65-F5344CB8AC3E}">
        <p14:creationId xmlns:p14="http://schemas.microsoft.com/office/powerpoint/2010/main" val="33765224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DB22E3F-CF14-4F59-8118-0F90850692D7"/>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SCORM_PASSING_SCORE" val="100.000000"/>
  <p:tag name="ISPRING_PRESENTATION_TITLE" val="1"/>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2月份我图原创上传文件\79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26">
      <a:dk1>
        <a:sysClr val="windowText" lastClr="000000"/>
      </a:dk1>
      <a:lt1>
        <a:sysClr val="window" lastClr="FFFFFF"/>
      </a:lt1>
      <a:dk2>
        <a:srgbClr val="000000"/>
      </a:dk2>
      <a:lt2>
        <a:srgbClr val="FFFFFF"/>
      </a:lt2>
      <a:accent1>
        <a:srgbClr val="386486"/>
      </a:accent1>
      <a:accent2>
        <a:srgbClr val="5FC6E1"/>
      </a:accent2>
      <a:accent3>
        <a:srgbClr val="386486"/>
      </a:accent3>
      <a:accent4>
        <a:srgbClr val="5FC6E1"/>
      </a:accent4>
      <a:accent5>
        <a:srgbClr val="386486"/>
      </a:accent5>
      <a:accent6>
        <a:srgbClr val="5FC6E1"/>
      </a:accent6>
      <a:hlink>
        <a:srgbClr val="386486"/>
      </a:hlink>
      <a:folHlink>
        <a:srgbClr val="5FC6E1"/>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2DABD18B4E3342ADC48E4AB658DD95" ma:contentTypeVersion="17" ma:contentTypeDescription="Crée un document." ma:contentTypeScope="" ma:versionID="73c23f74be5cbebd5f24011cab641370">
  <xsd:schema xmlns:xsd="http://www.w3.org/2001/XMLSchema" xmlns:xs="http://www.w3.org/2001/XMLSchema" xmlns:p="http://schemas.microsoft.com/office/2006/metadata/properties" xmlns:ns2="7efd63c4-653a-4d21-8d00-2effe4579461" xmlns:ns3="c15478a5-0be8-4f5d-8383-b307d5ba8bf6" xmlns:ns4="985ec44e-1bab-4c0b-9df0-6ba128686fc9" targetNamespace="http://schemas.microsoft.com/office/2006/metadata/properties" ma:root="true" ma:fieldsID="e70e0a5dce087ebaef2a599a42cf4913" ns2:_="" ns3:_="" ns4:_="">
    <xsd:import namespace="7efd63c4-653a-4d21-8d00-2effe4579461"/>
    <xsd:import namespace="c15478a5-0be8-4f5d-8383-b307d5ba8bf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d63c4-653a-4d21-8d00-2effe45794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5478a5-0be8-4f5d-8383-b307d5ba8bf6"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4b42697-7146-41e7-be66-199f32c15d7c}" ma:internalName="TaxCatchAll" ma:showField="CatchAllData" ma:web="c15478a5-0be8-4f5d-8383-b307d5ba8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525B55-1C33-4DBC-9382-3F6AFC6C05D6}"/>
</file>

<file path=customXml/itemProps2.xml><?xml version="1.0" encoding="utf-8"?>
<ds:datastoreItem xmlns:ds="http://schemas.openxmlformats.org/officeDocument/2006/customXml" ds:itemID="{F5689560-ADC0-4CAE-AA91-1D8D3D9266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Widescreen</PresentationFormat>
  <Paragraphs>98</Paragraphs>
  <Slides>11</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Lato</vt:lpstr>
      <vt:lpstr>Lato Black</vt:lpstr>
      <vt:lpstr>Lato Medium</vt:lpstr>
      <vt:lpstr>Lato Thin</vt:lpstr>
      <vt:lpstr>Montserrat</vt:lpstr>
      <vt:lpstr>Times New Roman</vt:lpstr>
      <vt:lpstr>Trebuchet MS</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2019-03-15T01:00:03Z</dcterms:created>
  <dcterms:modified xsi:type="dcterms:W3CDTF">2023-07-27T10:35:26Z</dcterms:modified>
</cp:coreProperties>
</file>