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3"/>
  </p:sldMasterIdLst>
  <p:notesMasterIdLst>
    <p:notesMasterId r:id="rId11"/>
  </p:notesMasterIdLst>
  <p:sldIdLst>
    <p:sldId id="386" r:id="rId4"/>
    <p:sldId id="376" r:id="rId5"/>
    <p:sldId id="379" r:id="rId6"/>
    <p:sldId id="377" r:id="rId7"/>
    <p:sldId id="381" r:id="rId8"/>
    <p:sldId id="385" r:id="rId9"/>
    <p:sldId id="412" r:id="rId10"/>
  </p:sldIdLst>
  <p:sldSz cx="12192000" cy="6858000"/>
  <p:notesSz cx="6858000" cy="9144000"/>
  <p:custDataLst>
    <p:tags r:id="rId1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98"/>
    <a:srgbClr val="FFFEFC"/>
    <a:srgbClr val="FEFDFB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217C4-209F-426B-A8D4-2A4EF8D569F3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7A51-B016-4B81-90E8-2AF0B9FE31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27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227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702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47A51-B016-4B81-90E8-2AF0B9FE31D3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5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66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Work progress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3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Work summary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9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Deficiency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0"/>
          <p:cNvSpPr txBox="1"/>
          <p:nvPr userDrawn="1"/>
        </p:nvSpPr>
        <p:spPr>
          <a:xfrm>
            <a:off x="998501" y="647035"/>
            <a:ext cx="29534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0"/>
              </a:rPr>
              <a:t>Work plan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  <a:latin typeface="Montserrat" panose="00000500000000000000" pitchFamily="2" charset="0"/>
            </a:endParaRPr>
          </a:p>
        </p:txBody>
      </p:sp>
      <p:sp>
        <p:nvSpPr>
          <p:cNvPr id="2" name="六边形 1"/>
          <p:cNvSpPr/>
          <p:nvPr userDrawn="1"/>
        </p:nvSpPr>
        <p:spPr>
          <a:xfrm>
            <a:off x="327419" y="534521"/>
            <a:ext cx="537209" cy="378220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4" name="六边形 33"/>
          <p:cNvSpPr/>
          <p:nvPr userDrawn="1"/>
        </p:nvSpPr>
        <p:spPr>
          <a:xfrm>
            <a:off x="461292" y="647035"/>
            <a:ext cx="537209" cy="378220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0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44C3D-A24A-482B-B457-CD0EAFAD16FF}" type="datetimeFigureOut">
              <a:rPr lang="fr-FR" smtClean="0"/>
              <a:t>27/07/2023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3E3E-1B29-4BE1-A4C7-B5E18D12552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72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0366-ABA8-4BF0-B712-90B06D46FB25}" type="datetimeFigureOut">
              <a:rPr lang="zh-CN" altLang="en-US" smtClean="0"/>
              <a:t>2023/7/27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35D93-1873-44CB-A7D2-BBE94C050B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8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arbre, bâtiment, plein air, œil de poisson&#10;&#10;Description générée automatiquement">
            <a:extLst>
              <a:ext uri="{FF2B5EF4-FFF2-40B4-BE49-F238E27FC236}">
                <a16:creationId xmlns:a16="http://schemas.microsoft.com/office/drawing/2014/main" id="{AC537B71-34B7-0AF9-B4A4-A7145233DA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-9236"/>
            <a:ext cx="5972175" cy="685800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54CF54E-2FBE-A67F-0E95-1D78087E18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40" y="1283569"/>
            <a:ext cx="4486910" cy="43357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6D61E16-C5E3-E9B4-BA10-4A1F61ED2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70" y="1477818"/>
            <a:ext cx="5073650" cy="53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800"/>
              </a:spcAft>
            </a:pPr>
            <a:r>
              <a:rPr lang="en-US" sz="6600" b="1" dirty="0">
                <a:solidFill>
                  <a:srgbClr val="4495D1"/>
                </a:solidFill>
                <a:latin typeface="Lato Thin" panose="020F0502020204030203" pitchFamily="34" charset="0"/>
                <a:cs typeface="Calibri Light" panose="020F0302020204030204" pitchFamily="34" charset="0"/>
              </a:rPr>
              <a:t>59</a:t>
            </a:r>
            <a:r>
              <a:rPr lang="en-US" sz="6600" b="1" baseline="30000" dirty="0">
                <a:solidFill>
                  <a:srgbClr val="4495D1"/>
                </a:solidFill>
                <a:latin typeface="Lato Thin" panose="020F0502020204030203" pitchFamily="34" charset="0"/>
                <a:cs typeface="Calibri Light" panose="020F0302020204030204" pitchFamily="34" charset="0"/>
              </a:rPr>
              <a:t>th</a:t>
            </a:r>
            <a:endParaRPr lang="fr-FR" sz="6600" b="1" baseline="30000" dirty="0">
              <a:solidFill>
                <a:srgbClr val="4495D1"/>
              </a:solidFill>
              <a:latin typeface="Lato Thin" panose="020F0502020204030203" pitchFamily="34" charset="0"/>
              <a:cs typeface="Calibri Light" panose="020F03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3200" b="1" dirty="0">
                <a:solidFill>
                  <a:srgbClr val="4495D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Session of the IDEP Governing Council</a:t>
            </a:r>
            <a:endParaRPr lang="fr-FR" sz="1050" dirty="0"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endParaRPr lang="en-US" dirty="0">
              <a:solidFill>
                <a:srgbClr val="4495D1"/>
              </a:solidFill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endParaRPr lang="en-US" dirty="0">
              <a:solidFill>
                <a:srgbClr val="4495D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endParaRPr lang="en-US" dirty="0">
              <a:solidFill>
                <a:srgbClr val="4495D1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endParaRPr lang="en-US" dirty="0">
              <a:solidFill>
                <a:srgbClr val="4495D1"/>
              </a:solidFill>
              <a:effectLst/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  <a:p>
            <a:pPr algn="ctr">
              <a:spcBef>
                <a:spcPts val="1200"/>
              </a:spcBef>
              <a:spcAft>
                <a:spcPts val="800"/>
              </a:spcAft>
            </a:pPr>
            <a:r>
              <a:rPr lang="en-US" dirty="0">
                <a:solidFill>
                  <a:srgbClr val="4495D1"/>
                </a:solidFill>
                <a:effectLst/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July 28, 2023 Addis Ababa, Ethiopia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24A8E48F-48AD-2E30-FA8B-05389EFC20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932" y="766619"/>
            <a:ext cx="2979251" cy="6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6A98"/>
                </a:solidFill>
                <a:effectLst/>
                <a:latin typeface="Lato Black" panose="020F0A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African Institute for Economic Development and Planning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5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D5F3AD98-0226-E75C-BFC2-BA2B96A7CF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04" y="259694"/>
            <a:ext cx="1278396" cy="1116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Une image contenant capture d’écran, Caractère coloré, bleu, Bleu électrique&#10;&#10;Description générée automatiquement">
            <a:extLst>
              <a:ext uri="{FF2B5EF4-FFF2-40B4-BE49-F238E27FC236}">
                <a16:creationId xmlns:a16="http://schemas.microsoft.com/office/drawing/2014/main" id="{C2E6B011-02D3-69CE-5834-A66665BF389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01" y="0"/>
            <a:ext cx="4386349" cy="6858000"/>
          </a:xfrm>
          <a:prstGeom prst="rect">
            <a:avLst/>
          </a:prstGeom>
        </p:spPr>
      </p:pic>
      <p:pic>
        <p:nvPicPr>
          <p:cNvPr id="16" name="Image 15" descr="Une image contenant capture d’écran, ligne, Bleu électrique, bleu&#10;&#10;Description générée automatiquement">
            <a:extLst>
              <a:ext uri="{FF2B5EF4-FFF2-40B4-BE49-F238E27FC236}">
                <a16:creationId xmlns:a16="http://schemas.microsoft.com/office/drawing/2014/main" id="{AF38C3A2-3078-EA90-9D9A-150DD62D0A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32" y="9236"/>
            <a:ext cx="3597685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5CAAD0D-13E7-4E3B-AA86-646BF2C30EF5}"/>
              </a:ext>
            </a:extLst>
          </p:cNvPr>
          <p:cNvSpPr txBox="1"/>
          <p:nvPr/>
        </p:nvSpPr>
        <p:spPr>
          <a:xfrm>
            <a:off x="172584" y="4077130"/>
            <a:ext cx="67890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fr-F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</a:p>
          <a:p>
            <a:pPr algn="ctr"/>
            <a:r>
              <a:rPr lang="fr-F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FR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Statutes</a:t>
            </a:r>
            <a:r>
              <a:rPr lang="fr-FR" sz="32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Rules of </a:t>
            </a:r>
            <a:r>
              <a:rPr lang="fr-FR" sz="320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Procedure</a:t>
            </a:r>
            <a:endParaRPr lang="fr-FR" sz="320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4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capture d’écran, Graphique, Bleu électrique, bleu&#10;&#10;Description générée automatiquement">
            <a:extLst>
              <a:ext uri="{FF2B5EF4-FFF2-40B4-BE49-F238E27FC236}">
                <a16:creationId xmlns:a16="http://schemas.microsoft.com/office/drawing/2014/main" id="{15BB6F3F-74B5-F7EF-853B-AE77213A87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0" y="0"/>
            <a:ext cx="2225040" cy="6858000"/>
          </a:xfrm>
          <a:prstGeom prst="rect">
            <a:avLst/>
          </a:prstGeom>
        </p:spPr>
      </p:pic>
      <p:sp>
        <p:nvSpPr>
          <p:cNvPr id="3" name="PA_pa_     _2">
            <a:extLst>
              <a:ext uri="{FF2B5EF4-FFF2-40B4-BE49-F238E27FC236}">
                <a16:creationId xmlns:a16="http://schemas.microsoft.com/office/drawing/2014/main" id="{51A4C286-57FC-06A0-6D9F-553EF9F380D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88776" y="225813"/>
            <a:ext cx="8202774" cy="580017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6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j-ea"/>
                <a:cs typeface="+mj-cs"/>
              </a:rPr>
              <a:t>Key Elements of the Statute</a:t>
            </a:r>
            <a:endParaRPr lang="zh-CN" altLang="en-US" sz="3600" b="1" dirty="0">
              <a:solidFill>
                <a:srgbClr val="006B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16FBF-64EC-4FDE-9889-8704ED3768E9}"/>
              </a:ext>
            </a:extLst>
          </p:cNvPr>
          <p:cNvSpPr txBox="1"/>
          <p:nvPr/>
        </p:nvSpPr>
        <p:spPr>
          <a:xfrm>
            <a:off x="388776" y="919679"/>
            <a:ext cx="11803223" cy="540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300"/>
              </a:spcBef>
              <a:buNone/>
              <a:tabLst>
                <a:tab pos="2632075" algn="l"/>
              </a:tabLst>
            </a:pPr>
            <a:r>
              <a:rPr lang="en-US" sz="2000" b="1" dirty="0">
                <a:solidFill>
                  <a:srgbClr val="0070C0"/>
                </a:solidFill>
              </a:rPr>
              <a:t>African Institute for Economic Development and Planning (IDEP)</a:t>
            </a:r>
          </a:p>
          <a:p>
            <a:pPr marL="0" indent="0">
              <a:spcBef>
                <a:spcPts val="300"/>
              </a:spcBef>
              <a:buNone/>
              <a:tabLst>
                <a:tab pos="2632075" algn="l"/>
              </a:tabLst>
            </a:pPr>
            <a:endParaRPr lang="en-US" sz="500" b="1" dirty="0">
              <a:solidFill>
                <a:srgbClr val="0070C0"/>
              </a:solidFill>
            </a:endParaRPr>
          </a:p>
          <a:p>
            <a:pPr marL="182563" indent="-182563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2632075" algn="l"/>
              </a:tabLst>
            </a:pPr>
            <a:r>
              <a:rPr lang="en-US" dirty="0">
                <a:solidFill>
                  <a:srgbClr val="0070C0"/>
                </a:solidFill>
              </a:rPr>
              <a:t>Created in </a:t>
            </a:r>
            <a:r>
              <a:rPr lang="en-US" b="1" dirty="0">
                <a:solidFill>
                  <a:srgbClr val="0070C0"/>
                </a:solidFill>
              </a:rPr>
              <a:t>1962 by the UN-GA, b</a:t>
            </a:r>
            <a:r>
              <a:rPr lang="en-US" dirty="0">
                <a:solidFill>
                  <a:srgbClr val="0070C0"/>
                </a:solidFill>
              </a:rPr>
              <a:t>egan its operations in </a:t>
            </a:r>
            <a:r>
              <a:rPr lang="en-US" b="1" dirty="0">
                <a:solidFill>
                  <a:srgbClr val="0070C0"/>
                </a:solidFill>
              </a:rPr>
              <a:t>January 1963</a:t>
            </a:r>
          </a:p>
          <a:p>
            <a:pPr marL="182563" indent="-182563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2632075" algn="l"/>
              </a:tabLst>
            </a:pPr>
            <a:r>
              <a:rPr lang="en-US" dirty="0">
                <a:solidFill>
                  <a:srgbClr val="0070C0"/>
                </a:solidFill>
              </a:rPr>
              <a:t>All 54 African governments are members</a:t>
            </a:r>
          </a:p>
          <a:p>
            <a:pPr marL="182563" indent="-182563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2632075" algn="l"/>
              </a:tabLst>
            </a:pPr>
            <a:r>
              <a:rPr lang="en-US" dirty="0">
                <a:solidFill>
                  <a:srgbClr val="0070C0"/>
                </a:solidFill>
              </a:rPr>
              <a:t>Has its own Governing Council and Budget</a:t>
            </a:r>
          </a:p>
          <a:p>
            <a:pPr marL="182563" indent="-182563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2632075" algn="l"/>
              </a:tabLst>
            </a:pPr>
            <a:r>
              <a:rPr lang="en-US" dirty="0">
                <a:solidFill>
                  <a:srgbClr val="0070C0"/>
                </a:solidFill>
              </a:rPr>
              <a:t> Subject to the Financial Regulations and Rules, and the Staff Regulations and Rules of the United Nations</a:t>
            </a:r>
          </a:p>
          <a:p>
            <a:pPr marL="182563" indent="-182563"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2632075" algn="l"/>
              </a:tabLst>
            </a:pPr>
            <a:r>
              <a:rPr lang="en-US" dirty="0">
                <a:solidFill>
                  <a:srgbClr val="0070C0"/>
                </a:solidFill>
              </a:rPr>
              <a:t> Has a Technical Advisory Committee, a director and support staff 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  <a:tabLst>
                <a:tab pos="2632075" algn="l"/>
              </a:tabLst>
            </a:pPr>
            <a:endParaRPr lang="en-US" sz="1100" dirty="0">
              <a:solidFill>
                <a:srgbClr val="0070C0"/>
              </a:solidFill>
            </a:endParaRPr>
          </a:p>
          <a:p>
            <a:pPr marL="0" indent="0"/>
            <a:endParaRPr lang="fr-FR" sz="100" dirty="0">
              <a:solidFill>
                <a:srgbClr val="0070C0"/>
              </a:solidFill>
            </a:endParaRPr>
          </a:p>
          <a:p>
            <a:pPr marL="0" indent="0"/>
            <a:endParaRPr lang="fr-FR" sz="100" dirty="0">
              <a:solidFill>
                <a:srgbClr val="0070C0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</a:rPr>
              <a:t>Primary Purpose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Accompanying &amp; supporting newly independent African countries in their quest to build their human resource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</a:rPr>
              <a:t>capacities as a necessary prerequisite for sustaining independence and promoting socio-economic development</a:t>
            </a:r>
          </a:p>
          <a:p>
            <a:pPr marL="0" indent="0">
              <a:buNone/>
            </a:pPr>
            <a:endParaRPr lang="en-GB" sz="105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						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						Subsidiary organ of the ECA, with its own </a:t>
            </a:r>
          </a:p>
          <a:p>
            <a:pPr marL="0" indent="0">
              <a:buNone/>
            </a:pPr>
            <a:r>
              <a:rPr lang="en-GB" sz="2000" b="1" dirty="0">
                <a:solidFill>
                  <a:srgbClr val="0070C0"/>
                </a:solidFill>
              </a:rPr>
              <a:t>						Governing Council</a:t>
            </a:r>
          </a:p>
          <a:p>
            <a:pPr marL="0" indent="0">
              <a:buNone/>
            </a:pPr>
            <a:endParaRPr lang="en-GB" sz="500" b="1" dirty="0">
              <a:solidFill>
                <a:srgbClr val="0070C0"/>
              </a:solidFill>
            </a:endParaRPr>
          </a:p>
          <a:p>
            <a:pPr lvl="8">
              <a:spcBef>
                <a:spcPts val="300"/>
              </a:spcBef>
              <a:tabLst>
                <a:tab pos="2632075" algn="l"/>
              </a:tabLst>
            </a:pPr>
            <a:r>
              <a:rPr lang="en-GB" dirty="0">
                <a:solidFill>
                  <a:srgbClr val="0070C0"/>
                </a:solidFill>
              </a:rPr>
              <a:t>                                      Sub-programme 8 (</a:t>
            </a:r>
            <a:r>
              <a:rPr lang="en-GB" dirty="0" err="1">
                <a:solidFill>
                  <a:srgbClr val="0070C0"/>
                </a:solidFill>
              </a:rPr>
              <a:t>CoM</a:t>
            </a:r>
            <a:r>
              <a:rPr lang="en-GB" dirty="0">
                <a:solidFill>
                  <a:srgbClr val="0070C0"/>
                </a:solidFill>
              </a:rPr>
              <a:t> 2008)</a:t>
            </a:r>
          </a:p>
          <a:p>
            <a:pPr lvl="8">
              <a:spcBef>
                <a:spcPts val="300"/>
              </a:spcBef>
              <a:tabLst>
                <a:tab pos="2632075" algn="l"/>
              </a:tabLst>
            </a:pPr>
            <a:r>
              <a:rPr lang="en-GB" dirty="0">
                <a:solidFill>
                  <a:srgbClr val="0070C0"/>
                </a:solidFill>
              </a:rPr>
              <a:t>                                      Training arm of ECA (</a:t>
            </a:r>
            <a:r>
              <a:rPr lang="en-GB" dirty="0" err="1">
                <a:solidFill>
                  <a:srgbClr val="0070C0"/>
                </a:solidFill>
              </a:rPr>
              <a:t>CoM</a:t>
            </a:r>
            <a:r>
              <a:rPr lang="en-GB" dirty="0">
                <a:solidFill>
                  <a:srgbClr val="0070C0"/>
                </a:solidFill>
              </a:rPr>
              <a:t> 2013)</a:t>
            </a:r>
          </a:p>
          <a:p>
            <a:pPr>
              <a:spcBef>
                <a:spcPts val="300"/>
              </a:spcBef>
              <a:buFont typeface="Wingdings" panose="05000000000000000000" pitchFamily="2" charset="2"/>
              <a:buChar char="§"/>
            </a:pP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B3D60F2-6195-4F36-B456-4574FCE0ED94}"/>
              </a:ext>
            </a:extLst>
          </p:cNvPr>
          <p:cNvGrpSpPr/>
          <p:nvPr/>
        </p:nvGrpSpPr>
        <p:grpSpPr>
          <a:xfrm>
            <a:off x="494636" y="4335988"/>
            <a:ext cx="5134004" cy="2296199"/>
            <a:chOff x="494636" y="4335988"/>
            <a:chExt cx="5134004" cy="2296199"/>
          </a:xfrm>
        </p:grpSpPr>
        <p:sp>
          <p:nvSpPr>
            <p:cNvPr id="10" name="Rectangle à coins arrondis 4">
              <a:extLst>
                <a:ext uri="{FF2B5EF4-FFF2-40B4-BE49-F238E27FC236}">
                  <a16:creationId xmlns:a16="http://schemas.microsoft.com/office/drawing/2014/main" id="{4A1DFE74-D8F9-4163-89CB-2E2DD66D3314}"/>
                </a:ext>
              </a:extLst>
            </p:cNvPr>
            <p:cNvSpPr/>
            <p:nvPr/>
          </p:nvSpPr>
          <p:spPr>
            <a:xfrm>
              <a:off x="3282172" y="4391017"/>
              <a:ext cx="2346468" cy="698821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bg1"/>
                  </a:solidFill>
                </a:rPr>
                <a:t>Governing </a:t>
              </a:r>
            </a:p>
            <a:p>
              <a:pPr algn="ctr">
                <a:defRPr/>
              </a:pPr>
              <a:r>
                <a:rPr lang="en-GB" sz="2400" dirty="0">
                  <a:solidFill>
                    <a:schemeClr val="bg1"/>
                  </a:solidFill>
                </a:rPr>
                <a:t>Council</a:t>
              </a:r>
            </a:p>
          </p:txBody>
        </p:sp>
        <p:sp>
          <p:nvSpPr>
            <p:cNvPr id="11" name="Rectangle à coins arrondis 5">
              <a:extLst>
                <a:ext uri="{FF2B5EF4-FFF2-40B4-BE49-F238E27FC236}">
                  <a16:creationId xmlns:a16="http://schemas.microsoft.com/office/drawing/2014/main" id="{64CFE4CA-6117-4236-A581-031E838BABF6}"/>
                </a:ext>
              </a:extLst>
            </p:cNvPr>
            <p:cNvSpPr/>
            <p:nvPr/>
          </p:nvSpPr>
          <p:spPr>
            <a:xfrm>
              <a:off x="494636" y="5954291"/>
              <a:ext cx="2343980" cy="677896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bg1"/>
                  </a:solidFill>
                </a:rPr>
                <a:t>I D E P</a:t>
              </a:r>
            </a:p>
          </p:txBody>
        </p:sp>
        <p:sp>
          <p:nvSpPr>
            <p:cNvPr id="12" name="Double flèche horizontale 7">
              <a:extLst>
                <a:ext uri="{FF2B5EF4-FFF2-40B4-BE49-F238E27FC236}">
                  <a16:creationId xmlns:a16="http://schemas.microsoft.com/office/drawing/2014/main" id="{60688391-356C-4397-BCAC-CE91E56674A8}"/>
                </a:ext>
              </a:extLst>
            </p:cNvPr>
            <p:cNvSpPr/>
            <p:nvPr/>
          </p:nvSpPr>
          <p:spPr>
            <a:xfrm rot="18903547">
              <a:off x="2612130" y="5346264"/>
              <a:ext cx="1191074" cy="401125"/>
            </a:xfrm>
            <a:prstGeom prst="left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dirty="0">
                <a:solidFill>
                  <a:schemeClr val="bg1"/>
                </a:solidFill>
              </a:endParaRPr>
            </a:p>
          </p:txBody>
        </p:sp>
        <p:sp>
          <p:nvSpPr>
            <p:cNvPr id="13" name="Double flèche verticale 9">
              <a:extLst>
                <a:ext uri="{FF2B5EF4-FFF2-40B4-BE49-F238E27FC236}">
                  <a16:creationId xmlns:a16="http://schemas.microsoft.com/office/drawing/2014/main" id="{B352440B-E958-4995-9517-324A25039CAE}"/>
                </a:ext>
              </a:extLst>
            </p:cNvPr>
            <p:cNvSpPr/>
            <p:nvPr/>
          </p:nvSpPr>
          <p:spPr>
            <a:xfrm>
              <a:off x="992695" y="5089838"/>
              <a:ext cx="424941" cy="755013"/>
            </a:xfrm>
            <a:prstGeom prst="up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>
                <a:solidFill>
                  <a:schemeClr val="bg1"/>
                </a:solidFill>
              </a:endParaRPr>
            </a:p>
          </p:txBody>
        </p:sp>
        <p:sp>
          <p:nvSpPr>
            <p:cNvPr id="18" name="Rectangle à coins arrondis 10">
              <a:extLst>
                <a:ext uri="{FF2B5EF4-FFF2-40B4-BE49-F238E27FC236}">
                  <a16:creationId xmlns:a16="http://schemas.microsoft.com/office/drawing/2014/main" id="{057B5777-082A-4B73-AFE1-DDC553FC5858}"/>
                </a:ext>
              </a:extLst>
            </p:cNvPr>
            <p:cNvSpPr/>
            <p:nvPr/>
          </p:nvSpPr>
          <p:spPr>
            <a:xfrm>
              <a:off x="598621" y="4335988"/>
              <a:ext cx="1486197" cy="6715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2400" dirty="0">
                  <a:solidFill>
                    <a:schemeClr val="bg1"/>
                  </a:solidFill>
                </a:rPr>
                <a:t>ECA </a:t>
              </a:r>
              <a:r>
                <a:rPr lang="en-GB" sz="2400" dirty="0" err="1">
                  <a:solidFill>
                    <a:schemeClr val="bg1"/>
                  </a:solidFill>
                </a:rPr>
                <a:t>CoM</a:t>
              </a:r>
              <a:endParaRPr lang="en-GB" sz="2400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à coins arrondis 11">
              <a:extLst>
                <a:ext uri="{FF2B5EF4-FFF2-40B4-BE49-F238E27FC236}">
                  <a16:creationId xmlns:a16="http://schemas.microsoft.com/office/drawing/2014/main" id="{02DE1BC3-6133-4DA6-927E-AD1331B3D70C}"/>
                </a:ext>
              </a:extLst>
            </p:cNvPr>
            <p:cNvSpPr/>
            <p:nvPr/>
          </p:nvSpPr>
          <p:spPr>
            <a:xfrm>
              <a:off x="4008919" y="6050598"/>
              <a:ext cx="1520105" cy="551459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sz="2400" dirty="0">
                  <a:solidFill>
                    <a:schemeClr val="bg1"/>
                  </a:solidFill>
                </a:rPr>
                <a:t>T A C</a:t>
              </a:r>
            </a:p>
          </p:txBody>
        </p:sp>
        <p:sp>
          <p:nvSpPr>
            <p:cNvPr id="20" name="Double flèche verticale 12">
              <a:extLst>
                <a:ext uri="{FF2B5EF4-FFF2-40B4-BE49-F238E27FC236}">
                  <a16:creationId xmlns:a16="http://schemas.microsoft.com/office/drawing/2014/main" id="{BA30CAEA-972F-4A95-8060-2ACCD3CFA2A3}"/>
                </a:ext>
              </a:extLst>
            </p:cNvPr>
            <p:cNvSpPr/>
            <p:nvPr/>
          </p:nvSpPr>
          <p:spPr>
            <a:xfrm rot="16200000">
              <a:off x="3275151" y="5887724"/>
              <a:ext cx="294987" cy="738472"/>
            </a:xfrm>
            <a:prstGeom prst="upDown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230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15BFB9F-6CC9-44E1-9E33-064F6D72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400" y="215519"/>
            <a:ext cx="10515600" cy="752479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Governing Council (GC)</a:t>
            </a:r>
            <a:b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</a:br>
            <a:endParaRPr lang="fr-FR" sz="3600" dirty="0"/>
          </a:p>
        </p:txBody>
      </p:sp>
      <p:pic>
        <p:nvPicPr>
          <p:cNvPr id="2" name="Image 1" descr="Une image contenant capture d’écran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E67C4CF0-E098-84E8-D16E-76E7C98D4C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2" y="29887"/>
            <a:ext cx="1026528" cy="752479"/>
          </a:xfrm>
          <a:prstGeom prst="rect">
            <a:avLst/>
          </a:prstGeom>
        </p:spPr>
      </p:pic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7D0D6C4C-E2FA-4D86-95A2-4C6A8AE88840}"/>
              </a:ext>
            </a:extLst>
          </p:cNvPr>
          <p:cNvSpPr/>
          <p:nvPr/>
        </p:nvSpPr>
        <p:spPr>
          <a:xfrm>
            <a:off x="370840" y="5679440"/>
            <a:ext cx="11638280" cy="1065778"/>
          </a:xfrm>
          <a:custGeom>
            <a:avLst/>
            <a:gdLst>
              <a:gd name="connsiteX0" fmla="*/ 0 w 11638280"/>
              <a:gd name="connsiteY0" fmla="*/ 0 h 1427632"/>
              <a:gd name="connsiteX1" fmla="*/ 11638280 w 11638280"/>
              <a:gd name="connsiteY1" fmla="*/ 0 h 1427632"/>
              <a:gd name="connsiteX2" fmla="*/ 11638280 w 11638280"/>
              <a:gd name="connsiteY2" fmla="*/ 1427632 h 1427632"/>
              <a:gd name="connsiteX3" fmla="*/ 0 w 11638280"/>
              <a:gd name="connsiteY3" fmla="*/ 1427632 h 1427632"/>
              <a:gd name="connsiteX4" fmla="*/ 0 w 11638280"/>
              <a:gd name="connsiteY4" fmla="*/ 0 h 142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38280" h="1427632">
                <a:moveTo>
                  <a:pt x="0" y="0"/>
                </a:moveTo>
                <a:lnTo>
                  <a:pt x="11638280" y="0"/>
                </a:lnTo>
                <a:lnTo>
                  <a:pt x="11638280" y="1427632"/>
                </a:lnTo>
                <a:lnTo>
                  <a:pt x="0" y="142763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4" tIns="156464" rIns="156464" bIns="15646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Members serve on a voluntary basis for a period of three years and eligible for reappointment for one additional term only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5D8AF613-350B-4DBA-AB7B-EB90DA3A368A}"/>
              </a:ext>
            </a:extLst>
          </p:cNvPr>
          <p:cNvSpPr/>
          <p:nvPr/>
        </p:nvSpPr>
        <p:spPr>
          <a:xfrm>
            <a:off x="370840" y="3209385"/>
            <a:ext cx="11638280" cy="2431987"/>
          </a:xfrm>
          <a:custGeom>
            <a:avLst/>
            <a:gdLst>
              <a:gd name="connsiteX0" fmla="*/ 0 w 11638280"/>
              <a:gd name="connsiteY0" fmla="*/ 768999 h 2195698"/>
              <a:gd name="connsiteX1" fmla="*/ 5544678 w 11638280"/>
              <a:gd name="connsiteY1" fmla="*/ 768999 h 2195698"/>
              <a:gd name="connsiteX2" fmla="*/ 5544678 w 11638280"/>
              <a:gd name="connsiteY2" fmla="*/ 548925 h 2195698"/>
              <a:gd name="connsiteX3" fmla="*/ 5270216 w 11638280"/>
              <a:gd name="connsiteY3" fmla="*/ 548925 h 2195698"/>
              <a:gd name="connsiteX4" fmla="*/ 5819140 w 11638280"/>
              <a:gd name="connsiteY4" fmla="*/ 0 h 2195698"/>
              <a:gd name="connsiteX5" fmla="*/ 6368065 w 11638280"/>
              <a:gd name="connsiteY5" fmla="*/ 548925 h 2195698"/>
              <a:gd name="connsiteX6" fmla="*/ 6093602 w 11638280"/>
              <a:gd name="connsiteY6" fmla="*/ 548925 h 2195698"/>
              <a:gd name="connsiteX7" fmla="*/ 6093602 w 11638280"/>
              <a:gd name="connsiteY7" fmla="*/ 768999 h 2195698"/>
              <a:gd name="connsiteX8" fmla="*/ 11638280 w 11638280"/>
              <a:gd name="connsiteY8" fmla="*/ 768999 h 2195698"/>
              <a:gd name="connsiteX9" fmla="*/ 11638280 w 11638280"/>
              <a:gd name="connsiteY9" fmla="*/ 2195698 h 2195698"/>
              <a:gd name="connsiteX10" fmla="*/ 0 w 11638280"/>
              <a:gd name="connsiteY10" fmla="*/ 2195698 h 2195698"/>
              <a:gd name="connsiteX11" fmla="*/ 0 w 11638280"/>
              <a:gd name="connsiteY11" fmla="*/ 768999 h 219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8280" h="2195698">
                <a:moveTo>
                  <a:pt x="11638280" y="1426699"/>
                </a:moveTo>
                <a:lnTo>
                  <a:pt x="6093602" y="1426699"/>
                </a:lnTo>
                <a:lnTo>
                  <a:pt x="6093602" y="1646773"/>
                </a:lnTo>
                <a:lnTo>
                  <a:pt x="6368064" y="1646773"/>
                </a:lnTo>
                <a:lnTo>
                  <a:pt x="5819140" y="2195697"/>
                </a:lnTo>
                <a:lnTo>
                  <a:pt x="5270215" y="1646773"/>
                </a:lnTo>
                <a:lnTo>
                  <a:pt x="5544678" y="1646773"/>
                </a:lnTo>
                <a:lnTo>
                  <a:pt x="5544678" y="1426699"/>
                </a:lnTo>
                <a:lnTo>
                  <a:pt x="0" y="1426699"/>
                </a:lnTo>
                <a:lnTo>
                  <a:pt x="0" y="1"/>
                </a:lnTo>
                <a:lnTo>
                  <a:pt x="11638280" y="1"/>
                </a:lnTo>
                <a:lnTo>
                  <a:pt x="11638280" y="14266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3" tIns="156465" rIns="156464" bIns="92546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200" b="1" kern="1200" dirty="0"/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200" b="1" kern="1200" dirty="0"/>
              <a:t>10</a:t>
            </a:r>
            <a:r>
              <a:rPr lang="en-US" sz="2200" kern="1200" dirty="0"/>
              <a:t> members appointed by the COM based on equal representation of the five subregions of the African continent 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200" b="1" kern="1200" dirty="0"/>
              <a:t>1</a:t>
            </a:r>
            <a:r>
              <a:rPr lang="en-US" sz="2200" kern="1200" dirty="0"/>
              <a:t> representative of the Government of Senegal as host country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200" b="1" kern="1200" dirty="0"/>
              <a:t> 1</a:t>
            </a:r>
            <a:r>
              <a:rPr lang="en-US" sz="2200" kern="1200" dirty="0"/>
              <a:t> representative of the African Union Commission</a:t>
            </a:r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600" dirty="0"/>
          </a:p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en-US" sz="2200" kern="1200" dirty="0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8D8500BC-7A84-4F59-ADB1-10A857623093}"/>
              </a:ext>
            </a:extLst>
          </p:cNvPr>
          <p:cNvSpPr/>
          <p:nvPr/>
        </p:nvSpPr>
        <p:spPr>
          <a:xfrm>
            <a:off x="370840" y="909243"/>
            <a:ext cx="11638280" cy="2173265"/>
          </a:xfrm>
          <a:custGeom>
            <a:avLst/>
            <a:gdLst>
              <a:gd name="connsiteX0" fmla="*/ 0 w 11638280"/>
              <a:gd name="connsiteY0" fmla="*/ 768999 h 2195698"/>
              <a:gd name="connsiteX1" fmla="*/ 5544678 w 11638280"/>
              <a:gd name="connsiteY1" fmla="*/ 768999 h 2195698"/>
              <a:gd name="connsiteX2" fmla="*/ 5544678 w 11638280"/>
              <a:gd name="connsiteY2" fmla="*/ 548925 h 2195698"/>
              <a:gd name="connsiteX3" fmla="*/ 5270216 w 11638280"/>
              <a:gd name="connsiteY3" fmla="*/ 548925 h 2195698"/>
              <a:gd name="connsiteX4" fmla="*/ 5819140 w 11638280"/>
              <a:gd name="connsiteY4" fmla="*/ 0 h 2195698"/>
              <a:gd name="connsiteX5" fmla="*/ 6368065 w 11638280"/>
              <a:gd name="connsiteY5" fmla="*/ 548925 h 2195698"/>
              <a:gd name="connsiteX6" fmla="*/ 6093602 w 11638280"/>
              <a:gd name="connsiteY6" fmla="*/ 548925 h 2195698"/>
              <a:gd name="connsiteX7" fmla="*/ 6093602 w 11638280"/>
              <a:gd name="connsiteY7" fmla="*/ 768999 h 2195698"/>
              <a:gd name="connsiteX8" fmla="*/ 11638280 w 11638280"/>
              <a:gd name="connsiteY8" fmla="*/ 768999 h 2195698"/>
              <a:gd name="connsiteX9" fmla="*/ 11638280 w 11638280"/>
              <a:gd name="connsiteY9" fmla="*/ 2195698 h 2195698"/>
              <a:gd name="connsiteX10" fmla="*/ 0 w 11638280"/>
              <a:gd name="connsiteY10" fmla="*/ 2195698 h 2195698"/>
              <a:gd name="connsiteX11" fmla="*/ 0 w 11638280"/>
              <a:gd name="connsiteY11" fmla="*/ 768999 h 2195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38280" h="2195698">
                <a:moveTo>
                  <a:pt x="11638280" y="1426699"/>
                </a:moveTo>
                <a:lnTo>
                  <a:pt x="6093602" y="1426699"/>
                </a:lnTo>
                <a:lnTo>
                  <a:pt x="6093602" y="1646773"/>
                </a:lnTo>
                <a:lnTo>
                  <a:pt x="6368064" y="1646773"/>
                </a:lnTo>
                <a:lnTo>
                  <a:pt x="5819140" y="2195697"/>
                </a:lnTo>
                <a:lnTo>
                  <a:pt x="5270215" y="1646773"/>
                </a:lnTo>
                <a:lnTo>
                  <a:pt x="5544678" y="1646773"/>
                </a:lnTo>
                <a:lnTo>
                  <a:pt x="5544678" y="1426699"/>
                </a:lnTo>
                <a:lnTo>
                  <a:pt x="0" y="1426699"/>
                </a:lnTo>
                <a:lnTo>
                  <a:pt x="0" y="1"/>
                </a:lnTo>
                <a:lnTo>
                  <a:pt x="11638280" y="1"/>
                </a:lnTo>
                <a:lnTo>
                  <a:pt x="11638280" y="142669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6463" tIns="156465" rIns="156464" bIns="925464" numCol="1" spcCol="1270" anchor="ctr" anchorCtr="0">
            <a:noAutofit/>
          </a:bodyPr>
          <a:lstStyle/>
          <a:p>
            <a:pPr marL="0" lvl="0" indent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/>
              <a:t>Prime oversight and decision-making organ of the Institute. Act to give effect to the broad directions established for the work of the Institute by the COM</a:t>
            </a:r>
          </a:p>
        </p:txBody>
      </p:sp>
    </p:spTree>
    <p:extLst>
      <p:ext uri="{BB962C8B-B14F-4D97-AF65-F5344CB8AC3E}">
        <p14:creationId xmlns:p14="http://schemas.microsoft.com/office/powerpoint/2010/main" val="4341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32">
            <a:extLst>
              <a:ext uri="{FF2B5EF4-FFF2-40B4-BE49-F238E27FC236}">
                <a16:creationId xmlns:a16="http://schemas.microsoft.com/office/drawing/2014/main" id="{E3DC6B3D-06D3-A4C9-00B1-48A21F53DB26}"/>
              </a:ext>
            </a:extLst>
          </p:cNvPr>
          <p:cNvSpPr/>
          <p:nvPr/>
        </p:nvSpPr>
        <p:spPr>
          <a:xfrm flipH="1" flipV="1">
            <a:off x="8016762" y="-4"/>
            <a:ext cx="4175237" cy="6858003"/>
          </a:xfrm>
          <a:custGeom>
            <a:avLst/>
            <a:gdLst>
              <a:gd name="connsiteX0" fmla="*/ 6201747 w 6201747"/>
              <a:gd name="connsiteY0" fmla="*/ 6858003 h 6858003"/>
              <a:gd name="connsiteX1" fmla="*/ 0 w 6201747"/>
              <a:gd name="connsiteY1" fmla="*/ 6858003 h 6858003"/>
              <a:gd name="connsiteX2" fmla="*/ 0 w 6201747"/>
              <a:gd name="connsiteY2" fmla="*/ 0 h 6858003"/>
              <a:gd name="connsiteX3" fmla="*/ 2716819 w 6201747"/>
              <a:gd name="connsiteY3" fmla="*/ 0 h 6858003"/>
              <a:gd name="connsiteX0" fmla="*/ 6201747 w 6201747"/>
              <a:gd name="connsiteY0" fmla="*/ 6858003 h 6858003"/>
              <a:gd name="connsiteX1" fmla="*/ 0 w 6201747"/>
              <a:gd name="connsiteY1" fmla="*/ 6858003 h 6858003"/>
              <a:gd name="connsiteX2" fmla="*/ 0 w 6201747"/>
              <a:gd name="connsiteY2" fmla="*/ 0 h 6858003"/>
              <a:gd name="connsiteX3" fmla="*/ 1432019 w 6201747"/>
              <a:gd name="connsiteY3" fmla="*/ 12357 h 6858003"/>
              <a:gd name="connsiteX4" fmla="*/ 6201747 w 6201747"/>
              <a:gd name="connsiteY4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1747" h="6858003">
                <a:moveTo>
                  <a:pt x="6201747" y="6858003"/>
                </a:moveTo>
                <a:lnTo>
                  <a:pt x="0" y="6858003"/>
                </a:lnTo>
                <a:lnTo>
                  <a:pt x="0" y="0"/>
                </a:lnTo>
                <a:lnTo>
                  <a:pt x="1432019" y="12357"/>
                </a:lnTo>
                <a:cubicBezTo>
                  <a:pt x="2593662" y="2298358"/>
                  <a:pt x="5040104" y="4572002"/>
                  <a:pt x="6201747" y="685800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Montserrat" panose="00000500000000000000" pitchFamily="2" charset="0"/>
            </a:endParaRPr>
          </a:p>
        </p:txBody>
      </p:sp>
      <p:sp>
        <p:nvSpPr>
          <p:cNvPr id="3" name="PA_pa_     _2">
            <a:extLst>
              <a:ext uri="{FF2B5EF4-FFF2-40B4-BE49-F238E27FC236}">
                <a16:creationId xmlns:a16="http://schemas.microsoft.com/office/drawing/2014/main" id="{51A4C286-57FC-06A0-6D9F-553EF9F380D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-16627" y="525654"/>
            <a:ext cx="11427519" cy="635417"/>
          </a:xfrm>
          <a:prstGeom prst="rect">
            <a:avLst/>
          </a:prstGeom>
          <a:noFill/>
        </p:spPr>
        <p:txBody>
          <a:bodyPr wrap="square" lIns="80632" tIns="40316" rIns="80632" bIns="40316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006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+mj-ea"/>
                <a:cs typeface="+mj-cs"/>
              </a:rPr>
              <a:t>Key Rules and Procedures</a:t>
            </a:r>
            <a:endParaRPr lang="zh-CN" altLang="en-US" sz="4000" b="1" dirty="0">
              <a:solidFill>
                <a:srgbClr val="006B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+mj-ea"/>
              <a:cs typeface="+mj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43ECCDA-42D2-413B-AD19-EC3FCDCAB66C}"/>
              </a:ext>
            </a:extLst>
          </p:cNvPr>
          <p:cNvGrpSpPr/>
          <p:nvPr/>
        </p:nvGrpSpPr>
        <p:grpSpPr>
          <a:xfrm>
            <a:off x="1514112" y="542192"/>
            <a:ext cx="9943097" cy="6173362"/>
            <a:chOff x="3297639" y="826672"/>
            <a:chExt cx="5808591" cy="6173362"/>
          </a:xfrm>
        </p:grpSpPr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2FEA5845-1B04-42E6-9E51-0AB236E813F0}"/>
                </a:ext>
              </a:extLst>
            </p:cNvPr>
            <p:cNvSpPr/>
            <p:nvPr/>
          </p:nvSpPr>
          <p:spPr>
            <a:xfrm>
              <a:off x="5086931" y="826672"/>
              <a:ext cx="2292808" cy="2292808"/>
            </a:xfrm>
            <a:custGeom>
              <a:avLst/>
              <a:gdLst>
                <a:gd name="connsiteX0" fmla="*/ 0 w 2292808"/>
                <a:gd name="connsiteY0" fmla="*/ 1490325 h 2292808"/>
                <a:gd name="connsiteX1" fmla="*/ 573202 w 2292808"/>
                <a:gd name="connsiteY1" fmla="*/ 1490325 h 2292808"/>
                <a:gd name="connsiteX2" fmla="*/ 573202 w 2292808"/>
                <a:gd name="connsiteY2" fmla="*/ 0 h 2292808"/>
                <a:gd name="connsiteX3" fmla="*/ 1719606 w 2292808"/>
                <a:gd name="connsiteY3" fmla="*/ 0 h 2292808"/>
                <a:gd name="connsiteX4" fmla="*/ 1719606 w 2292808"/>
                <a:gd name="connsiteY4" fmla="*/ 1490325 h 2292808"/>
                <a:gd name="connsiteX5" fmla="*/ 2292808 w 2292808"/>
                <a:gd name="connsiteY5" fmla="*/ 1490325 h 2292808"/>
                <a:gd name="connsiteX6" fmla="*/ 1146404 w 2292808"/>
                <a:gd name="connsiteY6" fmla="*/ 2292808 h 2292808"/>
                <a:gd name="connsiteX7" fmla="*/ 0 w 2292808"/>
                <a:gd name="connsiteY7" fmla="*/ 1490325 h 229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2808" h="2292808">
                  <a:moveTo>
                    <a:pt x="0" y="1490325"/>
                  </a:moveTo>
                  <a:lnTo>
                    <a:pt x="573202" y="1490325"/>
                  </a:lnTo>
                  <a:lnTo>
                    <a:pt x="573202" y="0"/>
                  </a:lnTo>
                  <a:lnTo>
                    <a:pt x="1719606" y="0"/>
                  </a:lnTo>
                  <a:lnTo>
                    <a:pt x="1719606" y="1490325"/>
                  </a:lnTo>
                  <a:lnTo>
                    <a:pt x="2292808" y="1490325"/>
                  </a:lnTo>
                  <a:lnTo>
                    <a:pt x="1146404" y="2292808"/>
                  </a:lnTo>
                  <a:lnTo>
                    <a:pt x="0" y="149032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15442" tIns="142240" rIns="715442" bIns="543481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Chai</a:t>
              </a:r>
              <a:r>
                <a:rPr lang="en-US" sz="2400" kern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r</a:t>
              </a:r>
              <a:r>
                <a:rPr lang="en-US" sz="2000" kern="1200" dirty="0">
                  <a:solidFill>
                    <a:schemeClr val="bg2"/>
                  </a:solidFill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2"/>
                  </a:solidFill>
                </a:rPr>
                <a:t>ECA’s ES</a:t>
              </a:r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2817633-50D1-437D-99E2-FB3E33067AEC}"/>
                </a:ext>
              </a:extLst>
            </p:cNvPr>
            <p:cNvSpPr/>
            <p:nvPr/>
          </p:nvSpPr>
          <p:spPr>
            <a:xfrm rot="20520000">
              <a:off x="6813422" y="2124461"/>
              <a:ext cx="2292808" cy="2292808"/>
            </a:xfrm>
            <a:custGeom>
              <a:avLst/>
              <a:gdLst>
                <a:gd name="connsiteX0" fmla="*/ 0 w 2292808"/>
                <a:gd name="connsiteY0" fmla="*/ 1490325 h 2292808"/>
                <a:gd name="connsiteX1" fmla="*/ 573202 w 2292808"/>
                <a:gd name="connsiteY1" fmla="*/ 1490325 h 2292808"/>
                <a:gd name="connsiteX2" fmla="*/ 573202 w 2292808"/>
                <a:gd name="connsiteY2" fmla="*/ 0 h 2292808"/>
                <a:gd name="connsiteX3" fmla="*/ 1719606 w 2292808"/>
                <a:gd name="connsiteY3" fmla="*/ 0 h 2292808"/>
                <a:gd name="connsiteX4" fmla="*/ 1719606 w 2292808"/>
                <a:gd name="connsiteY4" fmla="*/ 1490325 h 2292808"/>
                <a:gd name="connsiteX5" fmla="*/ 2292808 w 2292808"/>
                <a:gd name="connsiteY5" fmla="*/ 1490325 h 2292808"/>
                <a:gd name="connsiteX6" fmla="*/ 1146404 w 2292808"/>
                <a:gd name="connsiteY6" fmla="*/ 2292808 h 2292808"/>
                <a:gd name="connsiteX7" fmla="*/ 0 w 2292808"/>
                <a:gd name="connsiteY7" fmla="*/ 1490325 h 229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2808" h="2292808">
                  <a:moveTo>
                    <a:pt x="802483" y="0"/>
                  </a:moveTo>
                  <a:lnTo>
                    <a:pt x="802483" y="573202"/>
                  </a:lnTo>
                  <a:lnTo>
                    <a:pt x="2292808" y="573202"/>
                  </a:lnTo>
                  <a:lnTo>
                    <a:pt x="2292808" y="1719606"/>
                  </a:lnTo>
                  <a:lnTo>
                    <a:pt x="802483" y="1719606"/>
                  </a:lnTo>
                  <a:lnTo>
                    <a:pt x="802483" y="2292808"/>
                  </a:lnTo>
                  <a:lnTo>
                    <a:pt x="0" y="1146404"/>
                  </a:lnTo>
                  <a:lnTo>
                    <a:pt x="802483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3481" tIns="715441" rIns="142239" bIns="715442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Participation</a:t>
              </a:r>
              <a:r>
                <a:rPr lang="en-US" sz="2000" kern="1200" dirty="0">
                  <a:solidFill>
                    <a:schemeClr val="bg2"/>
                  </a:solidFill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2"/>
                  </a:solidFill>
                </a:rPr>
                <a:t>Limited to designated members 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DCCB18E-85D5-4062-8EE3-D1879F462E13}"/>
                </a:ext>
              </a:extLst>
            </p:cNvPr>
            <p:cNvSpPr/>
            <p:nvPr/>
          </p:nvSpPr>
          <p:spPr>
            <a:xfrm rot="19440000">
              <a:off x="6260062" y="4707225"/>
              <a:ext cx="1970672" cy="2292809"/>
            </a:xfrm>
            <a:custGeom>
              <a:avLst/>
              <a:gdLst>
                <a:gd name="connsiteX0" fmla="*/ 0 w 2408733"/>
                <a:gd name="connsiteY0" fmla="*/ 1490325 h 2292808"/>
                <a:gd name="connsiteX1" fmla="*/ 602183 w 2408733"/>
                <a:gd name="connsiteY1" fmla="*/ 1490325 h 2292808"/>
                <a:gd name="connsiteX2" fmla="*/ 602183 w 2408733"/>
                <a:gd name="connsiteY2" fmla="*/ 0 h 2292808"/>
                <a:gd name="connsiteX3" fmla="*/ 1806550 w 2408733"/>
                <a:gd name="connsiteY3" fmla="*/ 0 h 2292808"/>
                <a:gd name="connsiteX4" fmla="*/ 1806550 w 2408733"/>
                <a:gd name="connsiteY4" fmla="*/ 1490325 h 2292808"/>
                <a:gd name="connsiteX5" fmla="*/ 2408733 w 2408733"/>
                <a:gd name="connsiteY5" fmla="*/ 1490325 h 2292808"/>
                <a:gd name="connsiteX6" fmla="*/ 1204367 w 2408733"/>
                <a:gd name="connsiteY6" fmla="*/ 2292808 h 2292808"/>
                <a:gd name="connsiteX7" fmla="*/ 0 w 2408733"/>
                <a:gd name="connsiteY7" fmla="*/ 1490325 h 229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08733" h="2292808">
                  <a:moveTo>
                    <a:pt x="2408733" y="802483"/>
                  </a:moveTo>
                  <a:lnTo>
                    <a:pt x="1806550" y="802483"/>
                  </a:lnTo>
                  <a:lnTo>
                    <a:pt x="1806550" y="2292808"/>
                  </a:lnTo>
                  <a:lnTo>
                    <a:pt x="602183" y="2292808"/>
                  </a:lnTo>
                  <a:lnTo>
                    <a:pt x="602183" y="802483"/>
                  </a:lnTo>
                  <a:lnTo>
                    <a:pt x="0" y="802483"/>
                  </a:lnTo>
                  <a:lnTo>
                    <a:pt x="1204366" y="0"/>
                  </a:lnTo>
                  <a:lnTo>
                    <a:pt x="2408733" y="8024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4422" tIns="543482" rIns="744423" bIns="14223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Quorum</a:t>
              </a:r>
              <a:r>
                <a:rPr lang="en-US" sz="2000" b="0" kern="1200" dirty="0">
                  <a:solidFill>
                    <a:schemeClr val="bg2"/>
                  </a:solidFill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0" kern="1200" dirty="0">
                  <a:solidFill>
                    <a:schemeClr val="bg2"/>
                  </a:solidFill>
                </a:rPr>
                <a:t>50% plus one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b="0" kern="1200" dirty="0">
                <a:solidFill>
                  <a:schemeClr val="bg2"/>
                </a:solidFill>
              </a:endParaRP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461CD28E-E387-4B77-8E24-D33E022D3DEC}"/>
                </a:ext>
              </a:extLst>
            </p:cNvPr>
            <p:cNvSpPr/>
            <p:nvPr/>
          </p:nvSpPr>
          <p:spPr>
            <a:xfrm rot="2160000">
              <a:off x="4312664" y="4704182"/>
              <a:ext cx="2066513" cy="2292809"/>
            </a:xfrm>
            <a:custGeom>
              <a:avLst/>
              <a:gdLst>
                <a:gd name="connsiteX0" fmla="*/ 0 w 2551346"/>
                <a:gd name="connsiteY0" fmla="*/ 1490325 h 2292808"/>
                <a:gd name="connsiteX1" fmla="*/ 637837 w 2551346"/>
                <a:gd name="connsiteY1" fmla="*/ 1490325 h 2292808"/>
                <a:gd name="connsiteX2" fmla="*/ 637837 w 2551346"/>
                <a:gd name="connsiteY2" fmla="*/ 0 h 2292808"/>
                <a:gd name="connsiteX3" fmla="*/ 1913510 w 2551346"/>
                <a:gd name="connsiteY3" fmla="*/ 0 h 2292808"/>
                <a:gd name="connsiteX4" fmla="*/ 1913510 w 2551346"/>
                <a:gd name="connsiteY4" fmla="*/ 1490325 h 2292808"/>
                <a:gd name="connsiteX5" fmla="*/ 2551346 w 2551346"/>
                <a:gd name="connsiteY5" fmla="*/ 1490325 h 2292808"/>
                <a:gd name="connsiteX6" fmla="*/ 1275673 w 2551346"/>
                <a:gd name="connsiteY6" fmla="*/ 2292808 h 2292808"/>
                <a:gd name="connsiteX7" fmla="*/ 0 w 2551346"/>
                <a:gd name="connsiteY7" fmla="*/ 1490325 h 229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51346" h="2292808">
                  <a:moveTo>
                    <a:pt x="2551346" y="802483"/>
                  </a:moveTo>
                  <a:lnTo>
                    <a:pt x="1913509" y="802483"/>
                  </a:lnTo>
                  <a:lnTo>
                    <a:pt x="1913509" y="2292808"/>
                  </a:lnTo>
                  <a:lnTo>
                    <a:pt x="637836" y="2292808"/>
                  </a:lnTo>
                  <a:lnTo>
                    <a:pt x="637836" y="802483"/>
                  </a:lnTo>
                  <a:lnTo>
                    <a:pt x="0" y="802483"/>
                  </a:lnTo>
                  <a:lnTo>
                    <a:pt x="1275673" y="0"/>
                  </a:lnTo>
                  <a:lnTo>
                    <a:pt x="2551346" y="80248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0076" tIns="543482" rIns="780077" bIns="142239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Voting</a:t>
              </a:r>
              <a:r>
                <a:rPr lang="en-US" sz="2000" kern="1200" dirty="0">
                  <a:solidFill>
                    <a:schemeClr val="bg2"/>
                  </a:solidFill>
                </a:rPr>
                <a:t>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2"/>
                  </a:solidFill>
                </a:rPr>
                <a:t>One vote 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2"/>
                  </a:solidFill>
                </a:rPr>
                <a:t>per member </a:t>
              </a:r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1CBDBF35-962E-4DA0-8406-19C8D797E46E}"/>
                </a:ext>
              </a:extLst>
            </p:cNvPr>
            <p:cNvSpPr/>
            <p:nvPr/>
          </p:nvSpPr>
          <p:spPr>
            <a:xfrm rot="1080000">
              <a:off x="3297639" y="2124460"/>
              <a:ext cx="2292808" cy="2292808"/>
            </a:xfrm>
            <a:custGeom>
              <a:avLst/>
              <a:gdLst>
                <a:gd name="connsiteX0" fmla="*/ 0 w 2292808"/>
                <a:gd name="connsiteY0" fmla="*/ 1490325 h 2292808"/>
                <a:gd name="connsiteX1" fmla="*/ 573202 w 2292808"/>
                <a:gd name="connsiteY1" fmla="*/ 1490325 h 2292808"/>
                <a:gd name="connsiteX2" fmla="*/ 573202 w 2292808"/>
                <a:gd name="connsiteY2" fmla="*/ 0 h 2292808"/>
                <a:gd name="connsiteX3" fmla="*/ 1719606 w 2292808"/>
                <a:gd name="connsiteY3" fmla="*/ 0 h 2292808"/>
                <a:gd name="connsiteX4" fmla="*/ 1719606 w 2292808"/>
                <a:gd name="connsiteY4" fmla="*/ 1490325 h 2292808"/>
                <a:gd name="connsiteX5" fmla="*/ 2292808 w 2292808"/>
                <a:gd name="connsiteY5" fmla="*/ 1490325 h 2292808"/>
                <a:gd name="connsiteX6" fmla="*/ 1146404 w 2292808"/>
                <a:gd name="connsiteY6" fmla="*/ 2292808 h 2292808"/>
                <a:gd name="connsiteX7" fmla="*/ 0 w 2292808"/>
                <a:gd name="connsiteY7" fmla="*/ 1490325 h 2292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92808" h="2292808">
                  <a:moveTo>
                    <a:pt x="1490325" y="2292808"/>
                  </a:moveTo>
                  <a:lnTo>
                    <a:pt x="1490325" y="1719606"/>
                  </a:lnTo>
                  <a:lnTo>
                    <a:pt x="0" y="1719606"/>
                  </a:lnTo>
                  <a:lnTo>
                    <a:pt x="0" y="573202"/>
                  </a:lnTo>
                  <a:lnTo>
                    <a:pt x="1490325" y="573202"/>
                  </a:lnTo>
                  <a:lnTo>
                    <a:pt x="1490325" y="0"/>
                  </a:lnTo>
                  <a:lnTo>
                    <a:pt x="2292808" y="1146404"/>
                  </a:lnTo>
                  <a:lnTo>
                    <a:pt x="1490325" y="2292808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240" tIns="715440" rIns="543480" bIns="715443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b="1" kern="12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Decision</a:t>
              </a:r>
              <a:endPara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>
                  <a:solidFill>
                    <a:schemeClr val="bg2"/>
                  </a:solidFill>
                </a:rPr>
                <a:t>Two‐thirds majority of the members present  and voting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73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 descr="Une image contenant capture d’écran, Caractère coloré, Graphique, conception&#10;&#10;Description générée automatiquement">
            <a:extLst>
              <a:ext uri="{FF2B5EF4-FFF2-40B4-BE49-F238E27FC236}">
                <a16:creationId xmlns:a16="http://schemas.microsoft.com/office/drawing/2014/main" id="{3515F0C7-372D-479B-884D-722427AE93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68748"/>
            <a:ext cx="1013240" cy="742738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7B1865D3-2CFE-449F-A8C0-9B99327F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85" y="68748"/>
            <a:ext cx="10515600" cy="578952"/>
          </a:xfrm>
        </p:spPr>
        <p:txBody>
          <a:bodyPr>
            <a:normAutofit fontScale="90000"/>
          </a:bodyPr>
          <a:lstStyle/>
          <a:p>
            <a:br>
              <a:rPr lang="zh-CN" altLang="en-US" sz="2000" b="1" dirty="0">
                <a:solidFill>
                  <a:srgbClr val="006B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</a:br>
            <a:endParaRPr lang="fr-FR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DE90DBE-5E27-4D5E-BC28-2A84B37E0C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3983"/>
              </p:ext>
            </p:extLst>
          </p:nvPr>
        </p:nvGraphicFramePr>
        <p:xfrm>
          <a:off x="200025" y="969449"/>
          <a:ext cx="11791950" cy="5779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8529">
                  <a:extLst>
                    <a:ext uri="{9D8B030D-6E8A-4147-A177-3AD203B41FA5}">
                      <a16:colId xmlns:a16="http://schemas.microsoft.com/office/drawing/2014/main" val="334340022"/>
                    </a:ext>
                  </a:extLst>
                </a:gridCol>
                <a:gridCol w="1560218">
                  <a:extLst>
                    <a:ext uri="{9D8B030D-6E8A-4147-A177-3AD203B41FA5}">
                      <a16:colId xmlns:a16="http://schemas.microsoft.com/office/drawing/2014/main" val="1472712945"/>
                    </a:ext>
                  </a:extLst>
                </a:gridCol>
                <a:gridCol w="1884622">
                  <a:extLst>
                    <a:ext uri="{9D8B030D-6E8A-4147-A177-3AD203B41FA5}">
                      <a16:colId xmlns:a16="http://schemas.microsoft.com/office/drawing/2014/main" val="3040720922"/>
                    </a:ext>
                  </a:extLst>
                </a:gridCol>
                <a:gridCol w="1627781">
                  <a:extLst>
                    <a:ext uri="{9D8B030D-6E8A-4147-A177-3AD203B41FA5}">
                      <a16:colId xmlns:a16="http://schemas.microsoft.com/office/drawing/2014/main" val="2665630987"/>
                    </a:ext>
                  </a:extLst>
                </a:gridCol>
                <a:gridCol w="1892768">
                  <a:extLst>
                    <a:ext uri="{9D8B030D-6E8A-4147-A177-3AD203B41FA5}">
                      <a16:colId xmlns:a16="http://schemas.microsoft.com/office/drawing/2014/main" val="1742456081"/>
                    </a:ext>
                  </a:extLst>
                </a:gridCol>
                <a:gridCol w="2795577">
                  <a:extLst>
                    <a:ext uri="{9D8B030D-6E8A-4147-A177-3AD203B41FA5}">
                      <a16:colId xmlns:a16="http://schemas.microsoft.com/office/drawing/2014/main" val="2615406517"/>
                    </a:ext>
                  </a:extLst>
                </a:gridCol>
                <a:gridCol w="1122455">
                  <a:extLst>
                    <a:ext uri="{9D8B030D-6E8A-4147-A177-3AD203B41FA5}">
                      <a16:colId xmlns:a16="http://schemas.microsoft.com/office/drawing/2014/main" val="2477918885"/>
                    </a:ext>
                  </a:extLst>
                </a:gridCol>
              </a:tblGrid>
              <a:tr h="283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N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SUB-REGION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COUNTRY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NAME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FUNCTION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INSTITUTION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GENDER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2132596499"/>
                  </a:ext>
                </a:extLst>
              </a:tr>
              <a:tr h="1120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1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Central </a:t>
                      </a:r>
                      <a:r>
                        <a:rPr lang="fr-FR" sz="1800" b="1" u="none" strike="noStrike" dirty="0" err="1">
                          <a:effectLst/>
                        </a:rPr>
                        <a:t>Africa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Central African Republic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Mme. Marie-Josée </a:t>
                      </a:r>
                      <a:r>
                        <a:rPr lang="fr-FR" sz="1800" b="1" u="none" strike="noStrike" dirty="0" err="1">
                          <a:effectLst/>
                        </a:rPr>
                        <a:t>Ngamou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Chargée de Mission en matière de Développement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Ministère de l’Economie, du Plan et de la Cooperation Internationale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Female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3018419454"/>
                  </a:ext>
                </a:extLst>
              </a:tr>
              <a:tr h="731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2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Equatorial Guinea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Ms. </a:t>
                      </a:r>
                      <a:r>
                        <a:rPr lang="fr-FR" sz="1800" b="1" u="none" strike="noStrike" dirty="0" err="1">
                          <a:effectLst/>
                        </a:rPr>
                        <a:t>Bindak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Ndong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Okiri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Special Advisor for the Presidency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Planning Ministry of Planning and Economic Diversification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Female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1335565185"/>
                  </a:ext>
                </a:extLst>
              </a:tr>
              <a:tr h="841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3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East </a:t>
                      </a:r>
                      <a:r>
                        <a:rPr lang="fr-FR" sz="1800" b="1" u="none" strike="noStrike" dirty="0" err="1">
                          <a:effectLst/>
                        </a:rPr>
                        <a:t>Africa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Ethiopia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H.E </a:t>
                      </a:r>
                      <a:r>
                        <a:rPr lang="fr-FR" sz="1800" b="1" u="none" strike="noStrike" dirty="0" err="1">
                          <a:effectLst/>
                        </a:rPr>
                        <a:t>Nemera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Gebeyehu</a:t>
                      </a:r>
                      <a:r>
                        <a:rPr lang="fr-FR" sz="1800" b="1" u="none" strike="noStrike" dirty="0">
                          <a:effectLst/>
                        </a:rPr>
                        <a:t> Mama (PhD)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State Minister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Ministry of Planning and Development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Male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2779604476"/>
                  </a:ext>
                </a:extLst>
              </a:tr>
              <a:tr h="283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4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Rwanda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 nomination </a:t>
                      </a:r>
                      <a:r>
                        <a:rPr lang="fr-FR" sz="18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received</a:t>
                      </a:r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fr-FR" sz="180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yet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fr-FR" sz="20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3964925132"/>
                  </a:ext>
                </a:extLst>
              </a:tr>
              <a:tr h="112032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5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North </a:t>
                      </a:r>
                      <a:r>
                        <a:rPr lang="fr-FR" sz="1800" b="1" u="none" strike="noStrike" dirty="0" err="1">
                          <a:effectLst/>
                        </a:rPr>
                        <a:t>Africa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Mauritania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sv-SE" sz="1800" b="1" u="none" strike="noStrike" dirty="0">
                          <a:effectLst/>
                        </a:rPr>
                        <a:t>Mr. Cheikhna Cheikh Ahmed Beddad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Directeur Général des Stratégies et Politiques de Développement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Ministère des Affaires Economiques et de la Promotion des Secteurs Productifs 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Male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1577856456"/>
                  </a:ext>
                </a:extLst>
              </a:tr>
              <a:tr h="1399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6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 err="1">
                          <a:effectLst/>
                        </a:rPr>
                        <a:t>Sudan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Mr. </a:t>
                      </a:r>
                      <a:r>
                        <a:rPr lang="fr-FR" sz="1800" b="1" u="none" strike="noStrike" dirty="0" err="1">
                          <a:effectLst/>
                        </a:rPr>
                        <a:t>Faisal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Guma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Abdelrahman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Director, International and Regional Financial Institutions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Ministry of Finance and Economic Planning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Male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9" marR="4289" marT="4289" marB="0" anchor="ctr"/>
                </a:tc>
                <a:extLst>
                  <a:ext uri="{0D108BD9-81ED-4DB2-BD59-A6C34878D82A}">
                    <a16:rowId xmlns:a16="http://schemas.microsoft.com/office/drawing/2014/main" val="258878855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A24FD56-F1DA-4906-A255-56259FFD7FFC}"/>
              </a:ext>
            </a:extLst>
          </p:cNvPr>
          <p:cNvSpPr txBox="1"/>
          <p:nvPr/>
        </p:nvSpPr>
        <p:spPr>
          <a:xfrm>
            <a:off x="1693069" y="226710"/>
            <a:ext cx="61483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4495D1"/>
                </a:solidFill>
                <a:latin typeface="Montserrat" panose="00000500000000000000" pitchFamily="2" charset="0"/>
                <a:ea typeface="Lato Medium" panose="020F0502020204030203" pitchFamily="34" charset="0"/>
                <a:cs typeface="Lato Medium" panose="020F0502020204030203" pitchFamily="34" charset="0"/>
              </a:rPr>
              <a:t>2023 Composition of the GC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9392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6B26441-632E-49EB-8569-801DEB78EA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980721"/>
              </p:ext>
            </p:extLst>
          </p:nvPr>
        </p:nvGraphicFramePr>
        <p:xfrm>
          <a:off x="47163" y="1"/>
          <a:ext cx="12144836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3576">
                  <a:extLst>
                    <a:ext uri="{9D8B030D-6E8A-4147-A177-3AD203B41FA5}">
                      <a16:colId xmlns:a16="http://schemas.microsoft.com/office/drawing/2014/main" val="2824260095"/>
                    </a:ext>
                  </a:extLst>
                </a:gridCol>
                <a:gridCol w="1297238">
                  <a:extLst>
                    <a:ext uri="{9D8B030D-6E8A-4147-A177-3AD203B41FA5}">
                      <a16:colId xmlns:a16="http://schemas.microsoft.com/office/drawing/2014/main" val="3902249818"/>
                    </a:ext>
                  </a:extLst>
                </a:gridCol>
                <a:gridCol w="1878759">
                  <a:extLst>
                    <a:ext uri="{9D8B030D-6E8A-4147-A177-3AD203B41FA5}">
                      <a16:colId xmlns:a16="http://schemas.microsoft.com/office/drawing/2014/main" val="1790195212"/>
                    </a:ext>
                  </a:extLst>
                </a:gridCol>
                <a:gridCol w="2169518">
                  <a:extLst>
                    <a:ext uri="{9D8B030D-6E8A-4147-A177-3AD203B41FA5}">
                      <a16:colId xmlns:a16="http://schemas.microsoft.com/office/drawing/2014/main" val="1892728643"/>
                    </a:ext>
                  </a:extLst>
                </a:gridCol>
                <a:gridCol w="2527378">
                  <a:extLst>
                    <a:ext uri="{9D8B030D-6E8A-4147-A177-3AD203B41FA5}">
                      <a16:colId xmlns:a16="http://schemas.microsoft.com/office/drawing/2014/main" val="403603848"/>
                    </a:ext>
                  </a:extLst>
                </a:gridCol>
                <a:gridCol w="1811662">
                  <a:extLst>
                    <a:ext uri="{9D8B030D-6E8A-4147-A177-3AD203B41FA5}">
                      <a16:colId xmlns:a16="http://schemas.microsoft.com/office/drawing/2014/main" val="1000185482"/>
                    </a:ext>
                  </a:extLst>
                </a:gridCol>
                <a:gridCol w="1386705">
                  <a:extLst>
                    <a:ext uri="{9D8B030D-6E8A-4147-A177-3AD203B41FA5}">
                      <a16:colId xmlns:a16="http://schemas.microsoft.com/office/drawing/2014/main" val="3284483166"/>
                    </a:ext>
                  </a:extLst>
                </a:gridCol>
              </a:tblGrid>
              <a:tr h="530227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 dirty="0">
                          <a:effectLst/>
                        </a:rPr>
                        <a:t>N</a:t>
                      </a:r>
                      <a:endParaRPr lang="fr-FR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SUB-REGION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COUNTRY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NAME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FUNCTION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INSTITUTION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u="none" strike="noStrike">
                          <a:effectLst/>
                        </a:rPr>
                        <a:t>GENDER</a:t>
                      </a:r>
                      <a:endParaRPr lang="fr-FR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extLst>
                  <a:ext uri="{0D108BD9-81ED-4DB2-BD59-A6C34878D82A}">
                    <a16:rowId xmlns:a16="http://schemas.microsoft.com/office/drawing/2014/main" val="2194035028"/>
                  </a:ext>
                </a:extLst>
              </a:tr>
              <a:tr h="739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7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 err="1">
                          <a:effectLst/>
                        </a:rPr>
                        <a:t>Southern</a:t>
                      </a:r>
                      <a:r>
                        <a:rPr lang="fr-FR" sz="1800" b="1" u="none" strike="noStrike" dirty="0">
                          <a:effectLst/>
                        </a:rPr>
                        <a:t>  </a:t>
                      </a:r>
                      <a:r>
                        <a:rPr lang="fr-FR" sz="1800" b="1" u="none" strike="noStrike" dirty="0" err="1">
                          <a:effectLst/>
                        </a:rPr>
                        <a:t>Africa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Botswana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Ms. </a:t>
                      </a:r>
                      <a:r>
                        <a:rPr lang="fr-FR" sz="1800" b="1" u="none" strike="noStrike" dirty="0" err="1">
                          <a:effectLst/>
                        </a:rPr>
                        <a:t>Boitumelo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Sendy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Gofhamodimo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 err="1">
                          <a:effectLst/>
                        </a:rPr>
                        <a:t>Interim</a:t>
                      </a:r>
                      <a:r>
                        <a:rPr lang="fr-FR" sz="1800" u="none" strike="noStrike" dirty="0">
                          <a:effectLst/>
                        </a:rPr>
                        <a:t> Assistant </a:t>
                      </a:r>
                      <a:r>
                        <a:rPr lang="fr-FR" sz="1800" u="none" strike="noStrike" dirty="0" err="1">
                          <a:effectLst/>
                        </a:rPr>
                        <a:t>Commissioner</a:t>
                      </a:r>
                      <a:r>
                        <a:rPr lang="fr-FR" sz="1800" u="none" strike="noStrike" dirty="0">
                          <a:effectLst/>
                        </a:rPr>
                        <a:t> General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National Planning Commission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 err="1">
                          <a:effectLst/>
                        </a:rPr>
                        <a:t>Female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extLst>
                  <a:ext uri="{0D108BD9-81ED-4DB2-BD59-A6C34878D82A}">
                    <a16:rowId xmlns:a16="http://schemas.microsoft.com/office/drawing/2014/main" val="2388387490"/>
                  </a:ext>
                </a:extLst>
              </a:tr>
              <a:tr h="471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8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Mozambique</a:t>
                      </a:r>
                      <a:endParaRPr lang="fr-FR" sz="1800" b="1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fr-FR" sz="1800" b="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No nomination </a:t>
                      </a:r>
                      <a:r>
                        <a:rPr lang="fr-FR" sz="1800" b="0" u="none" strike="noStrike" dirty="0" err="1">
                          <a:solidFill>
                            <a:schemeClr val="accent2"/>
                          </a:solidFill>
                          <a:effectLst/>
                        </a:rPr>
                        <a:t>received</a:t>
                      </a:r>
                      <a:r>
                        <a:rPr lang="fr-FR" sz="1800" b="0" u="none" strike="noStrike" dirty="0">
                          <a:solidFill>
                            <a:schemeClr val="accent2"/>
                          </a:solidFill>
                          <a:effectLst/>
                        </a:rPr>
                        <a:t> </a:t>
                      </a:r>
                      <a:r>
                        <a:rPr lang="fr-FR" sz="1800" b="0" u="none" strike="noStrike">
                          <a:solidFill>
                            <a:schemeClr val="accent2"/>
                          </a:solidFill>
                          <a:effectLst/>
                        </a:rPr>
                        <a:t>yet</a:t>
                      </a:r>
                      <a:endParaRPr lang="fr-FR" sz="1800" b="0" i="0" u="none" strike="noStrike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8473482"/>
                  </a:ext>
                </a:extLst>
              </a:tr>
              <a:tr h="974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9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West </a:t>
                      </a:r>
                      <a:r>
                        <a:rPr lang="fr-FR" sz="1800" b="1" u="none" strike="noStrike" dirty="0" err="1">
                          <a:effectLst/>
                        </a:rPr>
                        <a:t>Africa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Ghana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Dr. </a:t>
                      </a:r>
                      <a:r>
                        <a:rPr lang="fr-FR" sz="1800" b="1" u="none" strike="noStrike" dirty="0" err="1">
                          <a:effectLst/>
                        </a:rPr>
                        <a:t>Alhassan</a:t>
                      </a:r>
                      <a:r>
                        <a:rPr lang="fr-FR" sz="1800" b="1" u="none" strike="noStrike" dirty="0">
                          <a:effectLst/>
                        </a:rPr>
                        <a:t> </a:t>
                      </a:r>
                      <a:r>
                        <a:rPr lang="fr-FR" sz="1800" b="1" u="none" strike="noStrike" dirty="0" err="1">
                          <a:effectLst/>
                        </a:rPr>
                        <a:t>Iddrissu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Director of Economic Research and Forecasting Division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Ministry of Finance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Male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extLst>
                  <a:ext uri="{0D108BD9-81ED-4DB2-BD59-A6C34878D82A}">
                    <a16:rowId xmlns:a16="http://schemas.microsoft.com/office/drawing/2014/main" val="3390451037"/>
                  </a:ext>
                </a:extLst>
              </a:tr>
              <a:tr h="733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10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Guinea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Dr. Hassane Diallo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Directeur National du Plan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Ministre du Plan et de la Cooperation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Male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extLst>
                  <a:ext uri="{0D108BD9-81ED-4DB2-BD59-A6C34878D82A}">
                    <a16:rowId xmlns:a16="http://schemas.microsoft.com/office/drawing/2014/main" val="1099016329"/>
                  </a:ext>
                </a:extLst>
              </a:tr>
              <a:tr h="9753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11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 err="1">
                          <a:effectLst/>
                        </a:rPr>
                        <a:t>African</a:t>
                      </a:r>
                      <a:r>
                        <a:rPr lang="fr-FR" sz="1800" b="1" u="none" strike="noStrike" dirty="0">
                          <a:effectLst/>
                        </a:rPr>
                        <a:t> Union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AUC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Mr. Djamel Ghrib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Director, Economic Development, Integration &amp; Trade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Economic Affairs Department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Male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extLst>
                  <a:ext uri="{0D108BD9-81ED-4DB2-BD59-A6C34878D82A}">
                    <a16:rowId xmlns:a16="http://schemas.microsoft.com/office/drawing/2014/main" val="3692823114"/>
                  </a:ext>
                </a:extLst>
              </a:tr>
              <a:tr h="145976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11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Host Country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Senegal 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Mr. Mouhamadou Bamba DIOP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Directeur Général de la Planification et des Politiques Economiques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Ministère de l’Economie, du Plan et de la Coopération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Male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extLst>
                  <a:ext uri="{0D108BD9-81ED-4DB2-BD59-A6C34878D82A}">
                    <a16:rowId xmlns:a16="http://schemas.microsoft.com/office/drawing/2014/main" val="360104140"/>
                  </a:ext>
                </a:extLst>
              </a:tr>
              <a:tr h="97424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u="none" strike="noStrike">
                          <a:effectLst/>
                        </a:rPr>
                        <a:t>12</a:t>
                      </a:r>
                      <a:endParaRPr lang="fr-FR" sz="14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800" b="1" u="none" strike="noStrike" dirty="0">
                          <a:effectLst/>
                        </a:rPr>
                        <a:t>United Nations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ECA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b="1" u="none" strike="noStrike" dirty="0">
                          <a:effectLst/>
                        </a:rPr>
                        <a:t>Mr. Antonio Pedro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>
                          <a:effectLst/>
                        </a:rPr>
                        <a:t>Executive Secretary</a:t>
                      </a:r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Office of the Executive Secretary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800" u="none" strike="noStrike" dirty="0">
                          <a:effectLst/>
                        </a:rPr>
                        <a:t>Male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6" marR="4166" marT="4166" marB="0" anchor="ctr"/>
                </a:tc>
                <a:extLst>
                  <a:ext uri="{0D108BD9-81ED-4DB2-BD59-A6C34878D82A}">
                    <a16:rowId xmlns:a16="http://schemas.microsoft.com/office/drawing/2014/main" val="4188715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97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 flipH="1">
            <a:off x="249486" y="2231679"/>
            <a:ext cx="490551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字魂35号-经典雅黑" panose="02000000000000000000" pitchFamily="2" charset="-122"/>
              </a:rPr>
              <a:t>Thank You</a:t>
            </a:r>
            <a:endParaRPr lang="zh-CN" alt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 flipH="1">
            <a:off x="-1" y="3666086"/>
            <a:ext cx="6069753" cy="399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Montserrat" panose="00000500000000000000" pitchFamily="2" charset="0"/>
            </a:endParaRPr>
          </a:p>
        </p:txBody>
      </p:sp>
      <p:pic>
        <p:nvPicPr>
          <p:cNvPr id="2" name="Image 1" descr="Une image contenant arbre, bâtiment, plein air, œil de poisson&#10;&#10;Description générée automatiquement">
            <a:extLst>
              <a:ext uri="{FF2B5EF4-FFF2-40B4-BE49-F238E27FC236}">
                <a16:creationId xmlns:a16="http://schemas.microsoft.com/office/drawing/2014/main" id="{865428BA-96D4-B8F2-1435-CF04E8FB7C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825" y="1650"/>
            <a:ext cx="5972175" cy="6858000"/>
          </a:xfrm>
          <a:prstGeom prst="rect">
            <a:avLst/>
          </a:prstGeom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1BA1F975-7B45-15D3-2EC0-D5BECF0B4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932" y="766619"/>
            <a:ext cx="2979251" cy="623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en-US" sz="1600" dirty="0">
                <a:solidFill>
                  <a:srgbClr val="006A98"/>
                </a:solidFill>
                <a:effectLst/>
                <a:latin typeface="Lato Black" panose="020F0A0202020403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African Institute for Economic Development and Planning</a:t>
            </a:r>
            <a:endParaRPr lang="fr-FR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 descr="Une image contenant capture d’écran, Caractère coloré, bleu, Bleu électrique&#10;&#10;Description générée automatiquement">
            <a:extLst>
              <a:ext uri="{FF2B5EF4-FFF2-40B4-BE49-F238E27FC236}">
                <a16:creationId xmlns:a16="http://schemas.microsoft.com/office/drawing/2014/main" id="{B3CE6799-B04A-DE04-63D6-7D7DF6DB5D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401" y="0"/>
            <a:ext cx="4386349" cy="6858000"/>
          </a:xfrm>
          <a:prstGeom prst="rect">
            <a:avLst/>
          </a:prstGeom>
        </p:spPr>
      </p:pic>
      <p:pic>
        <p:nvPicPr>
          <p:cNvPr id="5" name="Image 4" descr="Une image contenant capture d’écran, ligne, Bleu électrique, bleu&#10;&#10;Description générée automatiquement">
            <a:extLst>
              <a:ext uri="{FF2B5EF4-FFF2-40B4-BE49-F238E27FC236}">
                <a16:creationId xmlns:a16="http://schemas.microsoft.com/office/drawing/2014/main" id="{71FC1D1F-8DC0-013A-8329-7D202E1FEB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032" y="9236"/>
            <a:ext cx="3597685" cy="6858000"/>
          </a:xfrm>
          <a:prstGeom prst="rect">
            <a:avLst/>
          </a:prstGeom>
        </p:spPr>
      </p:pic>
      <p:pic>
        <p:nvPicPr>
          <p:cNvPr id="8" name="Image 7" descr="Une image contenant texte, Police, Graphique, graphisme&#10;&#10;Description générée automatiquement">
            <a:extLst>
              <a:ext uri="{FF2B5EF4-FFF2-40B4-BE49-F238E27FC236}">
                <a16:creationId xmlns:a16="http://schemas.microsoft.com/office/drawing/2014/main" id="{43B310D8-5A3C-49D7-B0B0-6A99D58B4F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22" y="432524"/>
            <a:ext cx="1278396" cy="111623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id="{7693A7BF-733C-4A62-A77A-9C213FCAA0B6}"/>
              </a:ext>
            </a:extLst>
          </p:cNvPr>
          <p:cNvSpPr txBox="1"/>
          <p:nvPr/>
        </p:nvSpPr>
        <p:spPr>
          <a:xfrm flipH="1">
            <a:off x="362034" y="4022595"/>
            <a:ext cx="22020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  <a:ea typeface="字魂35号-经典雅黑" panose="02000000000000000000" pitchFamily="2" charset="-122"/>
              </a:rPr>
              <a:t>Merci</a:t>
            </a:r>
            <a:endParaRPr lang="zh-CN" alt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" panose="00000500000000000000" pitchFamily="2" charset="0"/>
              <a:ea typeface="字魂35号-经典雅黑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225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0DB22E3F-CF14-4F59-8118-0F90850692D7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SCORM_PASSING_SCORE" val="100.000000"/>
  <p:tag name="ISPRING_PRESENTATION_TITLE" val="1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2月份我图原创上传文件\79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26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86486"/>
      </a:accent1>
      <a:accent2>
        <a:srgbClr val="5FC6E1"/>
      </a:accent2>
      <a:accent3>
        <a:srgbClr val="386486"/>
      </a:accent3>
      <a:accent4>
        <a:srgbClr val="5FC6E1"/>
      </a:accent4>
      <a:accent5>
        <a:srgbClr val="386486"/>
      </a:accent5>
      <a:accent6>
        <a:srgbClr val="5FC6E1"/>
      </a:accent6>
      <a:hlink>
        <a:srgbClr val="386486"/>
      </a:hlink>
      <a:folHlink>
        <a:srgbClr val="5FC6E1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2DABD18B4E3342ADC48E4AB658DD95" ma:contentTypeVersion="17" ma:contentTypeDescription="Crée un document." ma:contentTypeScope="" ma:versionID="73c23f74be5cbebd5f24011cab641370">
  <xsd:schema xmlns:xsd="http://www.w3.org/2001/XMLSchema" xmlns:xs="http://www.w3.org/2001/XMLSchema" xmlns:p="http://schemas.microsoft.com/office/2006/metadata/properties" xmlns:ns2="7efd63c4-653a-4d21-8d00-2effe4579461" xmlns:ns3="c15478a5-0be8-4f5d-8383-b307d5ba8bf6" xmlns:ns4="985ec44e-1bab-4c0b-9df0-6ba128686fc9" targetNamespace="http://schemas.microsoft.com/office/2006/metadata/properties" ma:root="true" ma:fieldsID="e70e0a5dce087ebaef2a599a42cf4913" ns2:_="" ns3:_="" ns4:_="">
    <xsd:import namespace="7efd63c4-653a-4d21-8d00-2effe4579461"/>
    <xsd:import namespace="c15478a5-0be8-4f5d-8383-b307d5ba8bf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4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d63c4-653a-4d21-8d00-2effe45794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478a5-0be8-4f5d-8383-b307d5ba8bf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4b42697-7146-41e7-be66-199f32c15d7c}" ma:internalName="TaxCatchAll" ma:showField="CatchAllData" ma:web="c15478a5-0be8-4f5d-8383-b307d5ba8b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9747C4-749B-4298-BC2E-4EF0DE7F24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C03EC5-C2DD-4143-BD20-98B29F9EB44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597</Words>
  <Application>Microsoft Office PowerPoint</Application>
  <PresentationFormat>Widescreen</PresentationFormat>
  <Paragraphs>158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Lato Black</vt:lpstr>
      <vt:lpstr>Lato Medium</vt:lpstr>
      <vt:lpstr>Lato Thin</vt:lpstr>
      <vt:lpstr>Montserrat</vt:lpstr>
      <vt:lpstr>Wingdings</vt:lpstr>
      <vt:lpstr>Office 主题</vt:lpstr>
      <vt:lpstr>PowerPoint Presentation</vt:lpstr>
      <vt:lpstr>PowerPoint Presentation</vt:lpstr>
      <vt:lpstr>Governing Council (GC) </vt:lpstr>
      <vt:lpstr>PowerPoint Presentation</vt:lpstr>
      <vt:lpstr>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2019-03-15T01:00:03Z</dcterms:created>
  <dcterms:modified xsi:type="dcterms:W3CDTF">2023-07-27T10:17:43Z</dcterms:modified>
</cp:coreProperties>
</file>