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app.xml" ContentType="application/vnd.openxmlformats-officedocument.extended-properties+xml"/>
  <Override PartName="/ppt/tags/tag2.xml" ContentType="application/vnd.openxmlformats-officedocument.presentationml.tags+xml"/>
  <Override PartName="/docProps/core.xml" ContentType="application/vnd.openxmlformats-package.core-properties+xml"/>
  <Override PartName="/ppt/tags/tag6.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1"/>
  </p:notesMasterIdLst>
  <p:sldIdLst>
    <p:sldId id="405" r:id="rId2"/>
    <p:sldId id="376" r:id="rId3"/>
    <p:sldId id="377" r:id="rId4"/>
    <p:sldId id="380" r:id="rId5"/>
    <p:sldId id="394" r:id="rId6"/>
    <p:sldId id="403" r:id="rId7"/>
    <p:sldId id="408" r:id="rId8"/>
    <p:sldId id="404" r:id="rId9"/>
    <p:sldId id="407" r:id="rId10"/>
  </p:sldIdLst>
  <p:sldSz cx="12192000" cy="6858000"/>
  <p:notesSz cx="6858000" cy="9144000"/>
  <p:custDataLst>
    <p:tags r:id="rId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98"/>
    <a:srgbClr val="FFFEFC"/>
    <a:srgbClr val="FEFDFB"/>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Destaqu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Estilo Claro 3 - Destaqu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94660"/>
  </p:normalViewPr>
  <p:slideViewPr>
    <p:cSldViewPr snapToGrid="0">
      <p:cViewPr varScale="1">
        <p:scale>
          <a:sx n="62" d="100"/>
          <a:sy n="62" d="100"/>
        </p:scale>
        <p:origin x="828" y="3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217C4-209F-426B-A8D4-2A4EF8D569F3}" type="datetimeFigureOut">
              <a:rPr lang="zh-CN" altLang="en-US" smtClean="0"/>
              <a:t>2023/7/27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047A51-B016-4B81-90E8-2AF0B9FE31D3}" type="slidenum">
              <a:rPr lang="zh-CN" altLang="en-US" smtClean="0"/>
              <a:t>‹#›</a:t>
            </a:fld>
            <a:endParaRPr lang="zh-CN" altLang="en-US"/>
          </a:p>
        </p:txBody>
      </p:sp>
    </p:spTree>
    <p:extLst>
      <p:ext uri="{BB962C8B-B14F-4D97-AF65-F5344CB8AC3E}">
        <p14:creationId xmlns:p14="http://schemas.microsoft.com/office/powerpoint/2010/main" val="56277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047A51-B016-4B81-90E8-2AF0B9FE31D3}" type="slidenum">
              <a:rPr lang="zh-CN" altLang="en-US" smtClean="0"/>
              <a:t>1</a:t>
            </a:fld>
            <a:endParaRPr lang="zh-CN" altLang="en-US"/>
          </a:p>
        </p:txBody>
      </p:sp>
    </p:spTree>
    <p:extLst>
      <p:ext uri="{BB962C8B-B14F-4D97-AF65-F5344CB8AC3E}">
        <p14:creationId xmlns:p14="http://schemas.microsoft.com/office/powerpoint/2010/main" val="416733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Members of the Committee shall be appointed by the Governing Council on the recommendation of the Chair of the Governing Council and shall normally be requested to serve for at least three years at a time. </a:t>
            </a:r>
          </a:p>
          <a:p>
            <a:r>
              <a:rPr lang="en-US" sz="1800" b="0" i="0" u="none" strike="noStrike" baseline="0" dirty="0">
                <a:solidFill>
                  <a:srgbClr val="000000"/>
                </a:solidFill>
                <a:latin typeface="Times New Roman" panose="02020603050405020304" pitchFamily="18" charset="0"/>
              </a:rPr>
              <a:t>3. </a:t>
            </a:r>
            <a:r>
              <a:rPr lang="en-US" sz="1800" b="0" i="0" u="none" strike="noStrike" baseline="0">
                <a:solidFill>
                  <a:srgbClr val="000000"/>
                </a:solidFill>
                <a:latin typeface="Times New Roman" panose="02020603050405020304" pitchFamily="18" charset="0"/>
              </a:rPr>
              <a:t>Members shall be appointed on a voluntary basis, in cognizance of their individual commitment and professional competences, and with regard to their experience in affairs connected with the work of the Institute. </a:t>
            </a:r>
            <a:endParaRPr lang="zh-CN" altLang="en-US"/>
          </a:p>
        </p:txBody>
      </p:sp>
      <p:sp>
        <p:nvSpPr>
          <p:cNvPr id="4" name="灯片编号占位符 3"/>
          <p:cNvSpPr>
            <a:spLocks noGrp="1"/>
          </p:cNvSpPr>
          <p:nvPr>
            <p:ph type="sldNum" sz="quarter" idx="10"/>
          </p:nvPr>
        </p:nvSpPr>
        <p:spPr/>
        <p:txBody>
          <a:bodyPr/>
          <a:lstStyle/>
          <a:p>
            <a:fld id="{97047A51-B016-4B81-90E8-2AF0B9FE31D3}" type="slidenum">
              <a:rPr lang="zh-CN" altLang="en-US" smtClean="0"/>
              <a:t>2</a:t>
            </a:fld>
            <a:endParaRPr lang="zh-CN" altLang="en-US"/>
          </a:p>
        </p:txBody>
      </p:sp>
    </p:spTree>
    <p:extLst>
      <p:ext uri="{BB962C8B-B14F-4D97-AF65-F5344CB8AC3E}">
        <p14:creationId xmlns:p14="http://schemas.microsoft.com/office/powerpoint/2010/main" val="789227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047A51-B016-4B81-90E8-2AF0B9FE31D3}" type="slidenum">
              <a:rPr lang="zh-CN" altLang="en-US" smtClean="0"/>
              <a:t>3</a:t>
            </a:fld>
            <a:endParaRPr lang="zh-CN" altLang="en-US"/>
          </a:p>
        </p:txBody>
      </p:sp>
    </p:spTree>
    <p:extLst>
      <p:ext uri="{BB962C8B-B14F-4D97-AF65-F5344CB8AC3E}">
        <p14:creationId xmlns:p14="http://schemas.microsoft.com/office/powerpoint/2010/main" val="3415702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047A51-B016-4B81-90E8-2AF0B9FE31D3}" type="slidenum">
              <a:rPr lang="zh-CN" altLang="en-US" smtClean="0"/>
              <a:t>5</a:t>
            </a:fld>
            <a:endParaRPr lang="zh-CN" altLang="en-US"/>
          </a:p>
        </p:txBody>
      </p:sp>
    </p:spTree>
    <p:extLst>
      <p:ext uri="{BB962C8B-B14F-4D97-AF65-F5344CB8AC3E}">
        <p14:creationId xmlns:p14="http://schemas.microsoft.com/office/powerpoint/2010/main" val="276806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047A51-B016-4B81-90E8-2AF0B9FE31D3}" type="slidenum">
              <a:rPr lang="zh-CN" altLang="en-US" smtClean="0"/>
              <a:t>6</a:t>
            </a:fld>
            <a:endParaRPr lang="zh-CN" altLang="en-US"/>
          </a:p>
        </p:txBody>
      </p:sp>
    </p:spTree>
    <p:extLst>
      <p:ext uri="{BB962C8B-B14F-4D97-AF65-F5344CB8AC3E}">
        <p14:creationId xmlns:p14="http://schemas.microsoft.com/office/powerpoint/2010/main" val="2946604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047A51-B016-4B81-90E8-2AF0B9FE31D3}" type="slidenum">
              <a:rPr lang="zh-CN" altLang="en-US" smtClean="0"/>
              <a:t>7</a:t>
            </a:fld>
            <a:endParaRPr lang="zh-CN" altLang="en-US"/>
          </a:p>
        </p:txBody>
      </p:sp>
    </p:spTree>
    <p:extLst>
      <p:ext uri="{BB962C8B-B14F-4D97-AF65-F5344CB8AC3E}">
        <p14:creationId xmlns:p14="http://schemas.microsoft.com/office/powerpoint/2010/main" val="464695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047A51-B016-4B81-90E8-2AF0B9FE31D3}" type="slidenum">
              <a:rPr lang="zh-CN" altLang="en-US" smtClean="0"/>
              <a:t>8</a:t>
            </a:fld>
            <a:endParaRPr lang="zh-CN" altLang="en-US"/>
          </a:p>
        </p:txBody>
      </p:sp>
    </p:spTree>
    <p:extLst>
      <p:ext uri="{BB962C8B-B14F-4D97-AF65-F5344CB8AC3E}">
        <p14:creationId xmlns:p14="http://schemas.microsoft.com/office/powerpoint/2010/main" val="555326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047A51-B016-4B81-90E8-2AF0B9FE31D3}" type="slidenum">
              <a:rPr lang="zh-CN" altLang="en-US" smtClean="0"/>
              <a:t>9</a:t>
            </a:fld>
            <a:endParaRPr lang="zh-CN" altLang="en-US"/>
          </a:p>
        </p:txBody>
      </p:sp>
    </p:spTree>
    <p:extLst>
      <p:ext uri="{BB962C8B-B14F-4D97-AF65-F5344CB8AC3E}">
        <p14:creationId xmlns:p14="http://schemas.microsoft.com/office/powerpoint/2010/main" val="243458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66179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
        <p:nvSpPr>
          <p:cNvPr id="19" name="textbox 50"/>
          <p:cNvSpPr txBox="1"/>
          <p:nvPr userDrawn="1"/>
        </p:nvSpPr>
        <p:spPr>
          <a:xfrm>
            <a:off x="998501" y="647035"/>
            <a:ext cx="2953406" cy="415498"/>
          </a:xfrm>
          <a:prstGeom prst="rect">
            <a:avLst/>
          </a:prstGeom>
          <a:noFill/>
        </p:spPr>
        <p:txBody>
          <a:bodyPr wrap="square" rtlCol="0">
            <a:spAutoFit/>
          </a:bodyPr>
          <a:lstStyle/>
          <a:p>
            <a:r>
              <a:rPr lang="en-US" altLang="zh-CN" sz="2100" dirty="0">
                <a:solidFill>
                  <a:schemeClr val="tx1">
                    <a:lumMod val="75000"/>
                    <a:lumOff val="25000"/>
                  </a:schemeClr>
                </a:solidFill>
                <a:latin typeface="Montserrat" panose="00000500000000000000" pitchFamily="2" charset="0"/>
              </a:rPr>
              <a:t>Work progress</a:t>
            </a:r>
            <a:endParaRPr lang="zh-CN" altLang="en-US" sz="2100" dirty="0">
              <a:solidFill>
                <a:schemeClr val="tx1">
                  <a:lumMod val="75000"/>
                  <a:lumOff val="25000"/>
                </a:schemeClr>
              </a:solidFill>
              <a:latin typeface="Montserrat" panose="00000500000000000000" pitchFamily="2" charset="0"/>
            </a:endParaRPr>
          </a:p>
        </p:txBody>
      </p:sp>
      <p:sp>
        <p:nvSpPr>
          <p:cNvPr id="2" name="六边形 1"/>
          <p:cNvSpPr/>
          <p:nvPr userDrawn="1"/>
        </p:nvSpPr>
        <p:spPr>
          <a:xfrm>
            <a:off x="327419" y="534521"/>
            <a:ext cx="537209" cy="37822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endParaRPr>
          </a:p>
        </p:txBody>
      </p:sp>
      <p:sp>
        <p:nvSpPr>
          <p:cNvPr id="34" name="六边形 33"/>
          <p:cNvSpPr/>
          <p:nvPr userDrawn="1"/>
        </p:nvSpPr>
        <p:spPr>
          <a:xfrm>
            <a:off x="461292" y="647035"/>
            <a:ext cx="537209" cy="37822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endParaRPr>
          </a:p>
        </p:txBody>
      </p:sp>
    </p:spTree>
    <p:extLst>
      <p:ext uri="{BB962C8B-B14F-4D97-AF65-F5344CB8AC3E}">
        <p14:creationId xmlns:p14="http://schemas.microsoft.com/office/powerpoint/2010/main" val="227163891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19" name="textbox 50"/>
          <p:cNvSpPr txBox="1"/>
          <p:nvPr userDrawn="1"/>
        </p:nvSpPr>
        <p:spPr>
          <a:xfrm>
            <a:off x="998501" y="647035"/>
            <a:ext cx="2953406" cy="415498"/>
          </a:xfrm>
          <a:prstGeom prst="rect">
            <a:avLst/>
          </a:prstGeom>
          <a:noFill/>
        </p:spPr>
        <p:txBody>
          <a:bodyPr wrap="square" rtlCol="0">
            <a:spAutoFit/>
          </a:bodyPr>
          <a:lstStyle/>
          <a:p>
            <a:r>
              <a:rPr lang="en-US" altLang="zh-CN" sz="2100" dirty="0">
                <a:solidFill>
                  <a:schemeClr val="tx1">
                    <a:lumMod val="75000"/>
                    <a:lumOff val="25000"/>
                  </a:schemeClr>
                </a:solidFill>
                <a:latin typeface="Montserrat" panose="00000500000000000000" pitchFamily="2" charset="0"/>
              </a:rPr>
              <a:t>Work summary</a:t>
            </a:r>
            <a:endParaRPr lang="zh-CN" altLang="en-US" sz="2100" dirty="0">
              <a:solidFill>
                <a:schemeClr val="tx1">
                  <a:lumMod val="75000"/>
                  <a:lumOff val="25000"/>
                </a:schemeClr>
              </a:solidFill>
              <a:latin typeface="Montserrat" panose="00000500000000000000" pitchFamily="2" charset="0"/>
            </a:endParaRPr>
          </a:p>
        </p:txBody>
      </p:sp>
      <p:sp>
        <p:nvSpPr>
          <p:cNvPr id="2" name="六边形 1"/>
          <p:cNvSpPr/>
          <p:nvPr userDrawn="1"/>
        </p:nvSpPr>
        <p:spPr>
          <a:xfrm>
            <a:off x="327419" y="534521"/>
            <a:ext cx="537209" cy="37822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endParaRPr>
          </a:p>
        </p:txBody>
      </p:sp>
      <p:sp>
        <p:nvSpPr>
          <p:cNvPr id="34" name="六边形 33"/>
          <p:cNvSpPr/>
          <p:nvPr userDrawn="1"/>
        </p:nvSpPr>
        <p:spPr>
          <a:xfrm>
            <a:off x="461292" y="647035"/>
            <a:ext cx="537209" cy="37822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endParaRPr>
          </a:p>
        </p:txBody>
      </p:sp>
    </p:spTree>
    <p:extLst>
      <p:ext uri="{BB962C8B-B14F-4D97-AF65-F5344CB8AC3E}">
        <p14:creationId xmlns:p14="http://schemas.microsoft.com/office/powerpoint/2010/main" val="80909588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定义版式">
    <p:bg>
      <p:bgPr>
        <a:solidFill>
          <a:schemeClr val="bg1"/>
        </a:solidFill>
        <a:effectLst/>
      </p:bgPr>
    </p:bg>
    <p:spTree>
      <p:nvGrpSpPr>
        <p:cNvPr id="1" name=""/>
        <p:cNvGrpSpPr/>
        <p:nvPr/>
      </p:nvGrpSpPr>
      <p:grpSpPr>
        <a:xfrm>
          <a:off x="0" y="0"/>
          <a:ext cx="0" cy="0"/>
          <a:chOff x="0" y="0"/>
          <a:chExt cx="0" cy="0"/>
        </a:xfrm>
      </p:grpSpPr>
      <p:sp>
        <p:nvSpPr>
          <p:cNvPr id="19" name="textbox 50"/>
          <p:cNvSpPr txBox="1"/>
          <p:nvPr userDrawn="1"/>
        </p:nvSpPr>
        <p:spPr>
          <a:xfrm>
            <a:off x="998501" y="647035"/>
            <a:ext cx="2953406" cy="415498"/>
          </a:xfrm>
          <a:prstGeom prst="rect">
            <a:avLst/>
          </a:prstGeom>
          <a:noFill/>
        </p:spPr>
        <p:txBody>
          <a:bodyPr wrap="square" rtlCol="0">
            <a:spAutoFit/>
          </a:bodyPr>
          <a:lstStyle/>
          <a:p>
            <a:r>
              <a:rPr lang="en-US" altLang="zh-CN" sz="2100" dirty="0">
                <a:solidFill>
                  <a:schemeClr val="tx1">
                    <a:lumMod val="75000"/>
                    <a:lumOff val="25000"/>
                  </a:schemeClr>
                </a:solidFill>
                <a:latin typeface="Montserrat" panose="00000500000000000000" pitchFamily="2" charset="0"/>
              </a:rPr>
              <a:t>Deficiency</a:t>
            </a:r>
            <a:endParaRPr lang="zh-CN" altLang="en-US" sz="2100" dirty="0">
              <a:solidFill>
                <a:schemeClr val="tx1">
                  <a:lumMod val="75000"/>
                  <a:lumOff val="25000"/>
                </a:schemeClr>
              </a:solidFill>
              <a:latin typeface="Montserrat" panose="00000500000000000000" pitchFamily="2" charset="0"/>
            </a:endParaRPr>
          </a:p>
        </p:txBody>
      </p:sp>
      <p:sp>
        <p:nvSpPr>
          <p:cNvPr id="2" name="六边形 1"/>
          <p:cNvSpPr/>
          <p:nvPr userDrawn="1"/>
        </p:nvSpPr>
        <p:spPr>
          <a:xfrm>
            <a:off x="327419" y="534521"/>
            <a:ext cx="537209" cy="37822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endParaRPr>
          </a:p>
        </p:txBody>
      </p:sp>
      <p:sp>
        <p:nvSpPr>
          <p:cNvPr id="34" name="六边形 33"/>
          <p:cNvSpPr/>
          <p:nvPr userDrawn="1"/>
        </p:nvSpPr>
        <p:spPr>
          <a:xfrm>
            <a:off x="461292" y="647035"/>
            <a:ext cx="537209" cy="37822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endParaRPr>
          </a:p>
        </p:txBody>
      </p:sp>
    </p:spTree>
    <p:extLst>
      <p:ext uri="{BB962C8B-B14F-4D97-AF65-F5344CB8AC3E}">
        <p14:creationId xmlns:p14="http://schemas.microsoft.com/office/powerpoint/2010/main" val="188689952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
        <p:nvSpPr>
          <p:cNvPr id="19" name="textbox 50"/>
          <p:cNvSpPr txBox="1"/>
          <p:nvPr userDrawn="1"/>
        </p:nvSpPr>
        <p:spPr>
          <a:xfrm>
            <a:off x="998501" y="647035"/>
            <a:ext cx="2953406" cy="415498"/>
          </a:xfrm>
          <a:prstGeom prst="rect">
            <a:avLst/>
          </a:prstGeom>
          <a:noFill/>
        </p:spPr>
        <p:txBody>
          <a:bodyPr wrap="square" rtlCol="0">
            <a:spAutoFit/>
          </a:bodyPr>
          <a:lstStyle/>
          <a:p>
            <a:r>
              <a:rPr lang="en-US" altLang="zh-CN" sz="2100" dirty="0">
                <a:solidFill>
                  <a:schemeClr val="tx1">
                    <a:lumMod val="75000"/>
                    <a:lumOff val="25000"/>
                  </a:schemeClr>
                </a:solidFill>
                <a:latin typeface="Montserrat" panose="00000500000000000000" pitchFamily="2" charset="0"/>
              </a:rPr>
              <a:t>Work plan</a:t>
            </a:r>
            <a:endParaRPr lang="zh-CN" altLang="en-US" sz="2100" dirty="0">
              <a:solidFill>
                <a:schemeClr val="tx1">
                  <a:lumMod val="75000"/>
                  <a:lumOff val="25000"/>
                </a:schemeClr>
              </a:solidFill>
              <a:latin typeface="Montserrat" panose="00000500000000000000" pitchFamily="2" charset="0"/>
            </a:endParaRPr>
          </a:p>
        </p:txBody>
      </p:sp>
      <p:sp>
        <p:nvSpPr>
          <p:cNvPr id="2" name="六边形 1"/>
          <p:cNvSpPr/>
          <p:nvPr userDrawn="1"/>
        </p:nvSpPr>
        <p:spPr>
          <a:xfrm>
            <a:off x="327419" y="534521"/>
            <a:ext cx="537209" cy="37822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endParaRPr>
          </a:p>
        </p:txBody>
      </p:sp>
      <p:sp>
        <p:nvSpPr>
          <p:cNvPr id="34" name="六边形 33"/>
          <p:cNvSpPr/>
          <p:nvPr userDrawn="1"/>
        </p:nvSpPr>
        <p:spPr>
          <a:xfrm>
            <a:off x="461292" y="647035"/>
            <a:ext cx="537209" cy="37822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endParaRPr>
          </a:p>
        </p:txBody>
      </p:sp>
    </p:spTree>
    <p:extLst>
      <p:ext uri="{BB962C8B-B14F-4D97-AF65-F5344CB8AC3E}">
        <p14:creationId xmlns:p14="http://schemas.microsoft.com/office/powerpoint/2010/main" val="268560500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90366-ABA8-4BF0-B712-90B06D46FB25}" type="datetimeFigureOut">
              <a:rPr lang="zh-CN" altLang="en-US" smtClean="0"/>
              <a:t>2023/7/27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35D93-1873-44CB-A7D2-BBE94C050B9A}" type="slidenum">
              <a:rPr lang="zh-CN" altLang="en-US" smtClean="0"/>
              <a:t>‹#›</a:t>
            </a:fld>
            <a:endParaRPr lang="zh-CN" altLang="en-US"/>
          </a:p>
        </p:txBody>
      </p:sp>
    </p:spTree>
    <p:extLst>
      <p:ext uri="{BB962C8B-B14F-4D97-AF65-F5344CB8AC3E}">
        <p14:creationId xmlns:p14="http://schemas.microsoft.com/office/powerpoint/2010/main" val="322048107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arbre, bâtiment, plein air, œil de poisson&#10;&#10;Description générée automatiquement">
            <a:extLst>
              <a:ext uri="{FF2B5EF4-FFF2-40B4-BE49-F238E27FC236}">
                <a16:creationId xmlns:a16="http://schemas.microsoft.com/office/drawing/2014/main" id="{AC537B71-34B7-0AF9-B4A4-A7145233D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825" y="-9236"/>
            <a:ext cx="5972175" cy="6858000"/>
          </a:xfrm>
          <a:prstGeom prst="rect">
            <a:avLst/>
          </a:prstGeom>
        </p:spPr>
      </p:pic>
      <p:pic>
        <p:nvPicPr>
          <p:cNvPr id="2" name="Image 1">
            <a:extLst>
              <a:ext uri="{FF2B5EF4-FFF2-40B4-BE49-F238E27FC236}">
                <a16:creationId xmlns:a16="http://schemas.microsoft.com/office/drawing/2014/main" id="{754CF54E-2FBE-A67F-0E95-1D78087E18EF}"/>
              </a:ext>
            </a:extLst>
          </p:cNvPr>
          <p:cNvPicPr>
            <a:picLocks noChangeAspect="1"/>
          </p:cNvPicPr>
          <p:nvPr/>
        </p:nvPicPr>
        <p:blipFill>
          <a:blip r:embed="rId4" cstate="print">
            <a:alphaModFix amt="8000"/>
            <a:extLst>
              <a:ext uri="{28A0092B-C50C-407E-A947-70E740481C1C}">
                <a14:useLocalDpi xmlns:a14="http://schemas.microsoft.com/office/drawing/2010/main" val="0"/>
              </a:ext>
            </a:extLst>
          </a:blip>
          <a:srcRect/>
          <a:stretch>
            <a:fillRect/>
          </a:stretch>
        </p:blipFill>
        <p:spPr bwMode="auto">
          <a:xfrm>
            <a:off x="895940" y="1283569"/>
            <a:ext cx="4486910" cy="4335780"/>
          </a:xfrm>
          <a:prstGeom prst="rect">
            <a:avLst/>
          </a:prstGeom>
          <a:noFill/>
          <a:ln>
            <a:noFill/>
          </a:ln>
        </p:spPr>
      </p:pic>
      <p:sp>
        <p:nvSpPr>
          <p:cNvPr id="4" name="Text Box 2">
            <a:extLst>
              <a:ext uri="{FF2B5EF4-FFF2-40B4-BE49-F238E27FC236}">
                <a16:creationId xmlns:a16="http://schemas.microsoft.com/office/drawing/2014/main" id="{F6D61E16-C5E3-E9B4-BA10-4A1F61ED2ACA}"/>
              </a:ext>
            </a:extLst>
          </p:cNvPr>
          <p:cNvSpPr txBox="1">
            <a:spLocks noChangeArrowheads="1"/>
          </p:cNvSpPr>
          <p:nvPr/>
        </p:nvSpPr>
        <p:spPr bwMode="auto">
          <a:xfrm>
            <a:off x="602570" y="1477818"/>
            <a:ext cx="5073650" cy="5370946"/>
          </a:xfrm>
          <a:prstGeom prst="rect">
            <a:avLst/>
          </a:prstGeom>
          <a:noFill/>
          <a:ln w="9525">
            <a:noFill/>
            <a:miter lim="800000"/>
            <a:headEnd/>
            <a:tailEnd/>
          </a:ln>
        </p:spPr>
        <p:txBody>
          <a:bodyPr rot="0" vert="horz" wrap="square" lIns="91440" tIns="45720" rIns="91440" bIns="45720" anchor="t" anchorCtr="0">
            <a:noAutofit/>
          </a:bodyPr>
          <a:lstStyle/>
          <a:p>
            <a:pPr algn="ctr">
              <a:spcAft>
                <a:spcPts val="800"/>
              </a:spcAft>
            </a:pPr>
            <a:r>
              <a:rPr lang="en-US" sz="7000" b="1" dirty="0">
                <a:solidFill>
                  <a:srgbClr val="4495D1"/>
                </a:solidFill>
                <a:latin typeface="Lato Thin" panose="020F0502020204030203" pitchFamily="34" charset="0"/>
                <a:cs typeface="Calibri Light" panose="020F0302020204030204" pitchFamily="34" charset="0"/>
              </a:rPr>
              <a:t>59</a:t>
            </a:r>
            <a:r>
              <a:rPr lang="en-US" sz="7000" b="1" baseline="30000" dirty="0">
                <a:solidFill>
                  <a:srgbClr val="4495D1"/>
                </a:solidFill>
                <a:latin typeface="Lato Thin" panose="020F0502020204030203" pitchFamily="34" charset="0"/>
                <a:cs typeface="Calibri Light" panose="020F0302020204030204" pitchFamily="34" charset="0"/>
              </a:rPr>
              <a:t>th</a:t>
            </a:r>
            <a:endParaRPr lang="fr-FR" sz="7000" b="1" baseline="30000" dirty="0">
              <a:solidFill>
                <a:srgbClr val="4495D1"/>
              </a:solidFill>
              <a:latin typeface="Lato Thin" panose="020F0502020204030203" pitchFamily="34" charset="0"/>
              <a:cs typeface="Calibri Light" panose="020F0302020204030204" pitchFamily="34" charset="0"/>
            </a:endParaRPr>
          </a:p>
          <a:p>
            <a:pPr algn="ctr">
              <a:spcAft>
                <a:spcPts val="800"/>
              </a:spcAft>
            </a:pPr>
            <a:r>
              <a:rPr lang="en-US" sz="3600" b="1" dirty="0">
                <a:solidFill>
                  <a:srgbClr val="4495D1"/>
                </a:solidFill>
                <a:effectLst/>
                <a:latin typeface="Lato Medium" panose="020F0502020204030203" pitchFamily="34" charset="0"/>
                <a:ea typeface="Lato Medium" panose="020F0502020204030203" pitchFamily="34" charset="0"/>
                <a:cs typeface="Lato Medium" panose="020F0502020204030203" pitchFamily="34" charset="0"/>
              </a:rPr>
              <a:t>Session of the IDEP Governing Council</a:t>
            </a:r>
            <a:endParaRPr lang="fr-FR" sz="1100" dirty="0">
              <a:effectLst/>
              <a:latin typeface="Lato Medium" panose="020F0502020204030203" pitchFamily="34" charset="0"/>
              <a:ea typeface="Lato Medium" panose="020F0502020204030203" pitchFamily="34" charset="0"/>
              <a:cs typeface="Lato Medium" panose="020F0502020204030203" pitchFamily="34" charset="0"/>
            </a:endParaRPr>
          </a:p>
          <a:p>
            <a:pPr algn="ctr"/>
            <a:r>
              <a:rPr lang="en-US" sz="4400" b="1" dirty="0">
                <a:solidFill>
                  <a:srgbClr val="FFCC00"/>
                </a:solidFill>
              </a:rPr>
              <a:t>Proposal of </a:t>
            </a:r>
          </a:p>
          <a:p>
            <a:pPr algn="ctr"/>
            <a:r>
              <a:rPr lang="en-US" sz="4400" b="1" dirty="0">
                <a:solidFill>
                  <a:srgbClr val="FFCC00"/>
                </a:solidFill>
              </a:rPr>
              <a:t>IDEP Technical Advisory Members</a:t>
            </a:r>
          </a:p>
          <a:p>
            <a:pPr algn="r"/>
            <a:br>
              <a:rPr lang="en-US" sz="3600" b="1" dirty="0">
                <a:solidFill>
                  <a:schemeClr val="bg1"/>
                </a:solidFill>
                <a:cs typeface="Arial" panose="020B0604020202020204" pitchFamily="34" charset="0"/>
              </a:rPr>
            </a:br>
            <a:r>
              <a:rPr lang="en-US" sz="2400" dirty="0">
                <a:solidFill>
                  <a:srgbClr val="4495D1"/>
                </a:solidFill>
                <a:latin typeface="Lato Medium" panose="020F0502020204030203" pitchFamily="34" charset="0"/>
                <a:ea typeface="Lato Medium" panose="020F0502020204030203" pitchFamily="34" charset="0"/>
                <a:cs typeface="Lato Medium" panose="020F0502020204030203" pitchFamily="34" charset="0"/>
              </a:rPr>
              <a:t>July 28, 2023 Addis Ababa, Ethiopia</a:t>
            </a:r>
          </a:p>
          <a:p>
            <a:pPr algn="ctr">
              <a:spcAft>
                <a:spcPts val="800"/>
              </a:spcAft>
            </a:pPr>
            <a:endParaRPr lang="fr-FR" sz="1400" dirty="0">
              <a:effectLst/>
              <a:latin typeface="Lato Medium" panose="020F0502020204030203" pitchFamily="34" charset="0"/>
              <a:ea typeface="Lato Medium" panose="020F0502020204030203" pitchFamily="34" charset="0"/>
              <a:cs typeface="Lato Medium" panose="020F0502020204030203" pitchFamily="34" charset="0"/>
            </a:endParaRPr>
          </a:p>
        </p:txBody>
      </p:sp>
      <p:sp>
        <p:nvSpPr>
          <p:cNvPr id="5" name="Text Box 2">
            <a:extLst>
              <a:ext uri="{FF2B5EF4-FFF2-40B4-BE49-F238E27FC236}">
                <a16:creationId xmlns:a16="http://schemas.microsoft.com/office/drawing/2014/main" id="{24A8E48F-48AD-2E30-FA8B-05389EFC2077}"/>
              </a:ext>
            </a:extLst>
          </p:cNvPr>
          <p:cNvSpPr txBox="1">
            <a:spLocks noChangeArrowheads="1"/>
          </p:cNvSpPr>
          <p:nvPr/>
        </p:nvSpPr>
        <p:spPr bwMode="auto">
          <a:xfrm>
            <a:off x="2390932" y="766619"/>
            <a:ext cx="2979251" cy="623064"/>
          </a:xfrm>
          <a:prstGeom prst="rect">
            <a:avLst/>
          </a:prstGeom>
          <a:noFill/>
          <a:ln w="9525">
            <a:noFill/>
            <a:miter lim="800000"/>
            <a:headEnd/>
            <a:tailEnd/>
          </a:ln>
        </p:spPr>
        <p:txBody>
          <a:bodyPr rot="0" vert="horz" wrap="square" lIns="91440" tIns="45720" rIns="91440" bIns="45720" anchor="t" anchorCtr="0">
            <a:noAutofit/>
          </a:bodyPr>
          <a:lstStyle/>
          <a:p>
            <a:pPr>
              <a:spcAft>
                <a:spcPts val="800"/>
              </a:spcAft>
            </a:pPr>
            <a:r>
              <a:rPr lang="en-US" sz="1600" dirty="0">
                <a:solidFill>
                  <a:srgbClr val="006A98"/>
                </a:solidFill>
                <a:effectLst/>
                <a:latin typeface="Lato Black" panose="020F0A02020204030203" pitchFamily="34" charset="0"/>
                <a:ea typeface="Calibri" panose="020F0502020204030204" pitchFamily="34" charset="0"/>
                <a:cs typeface="Arial" panose="020B0604020202020204" pitchFamily="34" charset="0"/>
              </a:rPr>
              <a:t>African Institute for Economic Development and Planning</a:t>
            </a:r>
            <a:endParaRPr lang="fr-FR"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Image 5" descr="Une image contenant texte, Police, Graphique, graphisme&#10;&#10;Description générée automatiquement">
            <a:extLst>
              <a:ext uri="{FF2B5EF4-FFF2-40B4-BE49-F238E27FC236}">
                <a16:creationId xmlns:a16="http://schemas.microsoft.com/office/drawing/2014/main" id="{D5F3AD98-0226-E75C-BFC2-BA2B96A7CFB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8304" y="259694"/>
            <a:ext cx="1278396" cy="1116235"/>
          </a:xfrm>
          <a:prstGeom prst="rect">
            <a:avLst/>
          </a:prstGeom>
          <a:noFill/>
          <a:ln>
            <a:noFill/>
          </a:ln>
        </p:spPr>
      </p:pic>
      <p:pic>
        <p:nvPicPr>
          <p:cNvPr id="13" name="Image 12" descr="Une image contenant capture d’écran, Caractère coloré, bleu, Bleu électrique&#10;&#10;Description générée automatiquement">
            <a:extLst>
              <a:ext uri="{FF2B5EF4-FFF2-40B4-BE49-F238E27FC236}">
                <a16:creationId xmlns:a16="http://schemas.microsoft.com/office/drawing/2014/main" id="{C2E6B011-02D3-69CE-5834-A66665BF38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1401" y="0"/>
            <a:ext cx="4386349" cy="6858000"/>
          </a:xfrm>
          <a:prstGeom prst="rect">
            <a:avLst/>
          </a:prstGeom>
        </p:spPr>
      </p:pic>
      <p:pic>
        <p:nvPicPr>
          <p:cNvPr id="16" name="Image 15" descr="Une image contenant capture d’écran, ligne, Bleu électrique, bleu&#10;&#10;Description générée automatiquement">
            <a:extLst>
              <a:ext uri="{FF2B5EF4-FFF2-40B4-BE49-F238E27FC236}">
                <a16:creationId xmlns:a16="http://schemas.microsoft.com/office/drawing/2014/main" id="{AF38C3A2-3078-EA90-9D9A-150DD62D0A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0032" y="9236"/>
            <a:ext cx="3597685" cy="6858000"/>
          </a:xfrm>
          <a:prstGeom prst="rect">
            <a:avLst/>
          </a:prstGeom>
        </p:spPr>
      </p:pic>
    </p:spTree>
    <p:extLst>
      <p:ext uri="{BB962C8B-B14F-4D97-AF65-F5344CB8AC3E}">
        <p14:creationId xmlns:p14="http://schemas.microsoft.com/office/powerpoint/2010/main" val="359734428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Bleu électrique, bleu&#10;&#10;Description générée automatiquement">
            <a:extLst>
              <a:ext uri="{FF2B5EF4-FFF2-40B4-BE49-F238E27FC236}">
                <a16:creationId xmlns:a16="http://schemas.microsoft.com/office/drawing/2014/main" id="{15BB6F3F-74B5-F7EF-853B-AE77213A87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81683" y="-111348"/>
            <a:ext cx="2048117" cy="6858000"/>
          </a:xfrm>
          <a:prstGeom prst="rect">
            <a:avLst/>
          </a:prstGeom>
        </p:spPr>
      </p:pic>
      <p:sp>
        <p:nvSpPr>
          <p:cNvPr id="3" name="PA_pa_     _2">
            <a:extLst>
              <a:ext uri="{FF2B5EF4-FFF2-40B4-BE49-F238E27FC236}">
                <a16:creationId xmlns:a16="http://schemas.microsoft.com/office/drawing/2014/main" id="{51A4C286-57FC-06A0-6D9F-553EF9F380D3}"/>
              </a:ext>
            </a:extLst>
          </p:cNvPr>
          <p:cNvSpPr txBox="1"/>
          <p:nvPr>
            <p:custDataLst>
              <p:tags r:id="rId1"/>
            </p:custDataLst>
          </p:nvPr>
        </p:nvSpPr>
        <p:spPr>
          <a:xfrm>
            <a:off x="3815848" y="257890"/>
            <a:ext cx="5331519" cy="912416"/>
          </a:xfrm>
          <a:prstGeom prst="rect">
            <a:avLst/>
          </a:prstGeom>
          <a:noFill/>
        </p:spPr>
        <p:txBody>
          <a:bodyPr wrap="square" lIns="80632" tIns="40316" rIns="80632" bIns="40316" rtlCol="0">
            <a:spAutoFit/>
          </a:bodyPr>
          <a:lstStyle/>
          <a:p>
            <a:r>
              <a:rPr lang="en-US" altLang="zh-CN" sz="5400" b="1" dirty="0">
                <a:solidFill>
                  <a:srgbClr val="006B98"/>
                </a:solidFill>
                <a:effectLst>
                  <a:outerShdw blurRad="38100" dist="38100" dir="2700000" algn="tl">
                    <a:srgbClr val="000000">
                      <a:alpha val="43137"/>
                    </a:srgbClr>
                  </a:outerShdw>
                </a:effectLst>
                <a:latin typeface="Montserrat" panose="00000500000000000000" pitchFamily="2" charset="0"/>
              </a:rPr>
              <a:t>Composition</a:t>
            </a:r>
            <a:endParaRPr lang="zh-CN" altLang="en-US" sz="5400" b="1" dirty="0">
              <a:solidFill>
                <a:srgbClr val="006B98"/>
              </a:solidFill>
              <a:effectLst>
                <a:outerShdw blurRad="38100" dist="38100" dir="2700000" algn="tl">
                  <a:srgbClr val="000000">
                    <a:alpha val="43137"/>
                  </a:srgbClr>
                </a:outerShdw>
              </a:effectLst>
              <a:latin typeface="Montserrat" panose="00000500000000000000" pitchFamily="2" charset="0"/>
            </a:endParaRPr>
          </a:p>
        </p:txBody>
      </p:sp>
      <p:sp>
        <p:nvSpPr>
          <p:cNvPr id="4" name="PA_pa_     _3">
            <a:extLst>
              <a:ext uri="{FF2B5EF4-FFF2-40B4-BE49-F238E27FC236}">
                <a16:creationId xmlns:a16="http://schemas.microsoft.com/office/drawing/2014/main" id="{A03A9DD8-5C6C-0ABF-2E83-AFD90EE36C2B}"/>
              </a:ext>
            </a:extLst>
          </p:cNvPr>
          <p:cNvSpPr txBox="1"/>
          <p:nvPr>
            <p:custDataLst>
              <p:tags r:id="rId2"/>
            </p:custDataLst>
          </p:nvPr>
        </p:nvSpPr>
        <p:spPr>
          <a:xfrm>
            <a:off x="404191" y="1170306"/>
            <a:ext cx="10187609" cy="1004749"/>
          </a:xfrm>
          <a:prstGeom prst="rect">
            <a:avLst/>
          </a:prstGeom>
          <a:noFill/>
        </p:spPr>
        <p:txBody>
          <a:bodyPr wrap="square" lIns="80632" tIns="40316" rIns="80632" bIns="40316" rtlCol="0">
            <a:spAutoFit/>
          </a:bodyPr>
          <a:lstStyle/>
          <a:p>
            <a:r>
              <a:rPr lang="en-US" sz="2000" dirty="0"/>
              <a:t>United Nations resolution adopted by the Economic and Social Council on July 24, 2018, provides for an updated statute of IDEP which redefines the organs, including the Technical Advisory Committee </a:t>
            </a:r>
            <a:r>
              <a:rPr lang="en-US" sz="2000" b="1" dirty="0"/>
              <a:t>(TAC)</a:t>
            </a:r>
          </a:p>
        </p:txBody>
      </p:sp>
      <p:sp>
        <p:nvSpPr>
          <p:cNvPr id="14" name="PA_pa_     _3">
            <a:extLst>
              <a:ext uri="{FF2B5EF4-FFF2-40B4-BE49-F238E27FC236}">
                <a16:creationId xmlns:a16="http://schemas.microsoft.com/office/drawing/2014/main" id="{0B5E9D02-102F-7AAB-7987-B874BFBEEF5C}"/>
              </a:ext>
            </a:extLst>
          </p:cNvPr>
          <p:cNvSpPr txBox="1"/>
          <p:nvPr>
            <p:custDataLst>
              <p:tags r:id="rId3"/>
            </p:custDataLst>
          </p:nvPr>
        </p:nvSpPr>
        <p:spPr>
          <a:xfrm>
            <a:off x="404191" y="2451960"/>
            <a:ext cx="10321564" cy="3528517"/>
          </a:xfrm>
          <a:prstGeom prst="rect">
            <a:avLst/>
          </a:prstGeom>
          <a:noFill/>
        </p:spPr>
        <p:txBody>
          <a:bodyPr wrap="square" lIns="80632" tIns="40316" rIns="80632" bIns="40316" rtlCol="0">
            <a:spAutoFit/>
          </a:bodyPr>
          <a:lstStyle/>
          <a:p>
            <a:r>
              <a:rPr lang="en-US" sz="2800" dirty="0"/>
              <a:t>The TAC shall be composed of </a:t>
            </a:r>
          </a:p>
          <a:p>
            <a:endParaRPr lang="en-US" sz="2800" dirty="0"/>
          </a:p>
          <a:p>
            <a:pPr marL="514350" indent="-514350">
              <a:buAutoNum type="alphaLcParenBoth"/>
            </a:pPr>
            <a:r>
              <a:rPr lang="en-US" sz="2800" dirty="0"/>
              <a:t>Ten representatives of African Governments, two each from the five subregions of the continent</a:t>
            </a:r>
          </a:p>
          <a:p>
            <a:endParaRPr lang="en-US" sz="2800" dirty="0"/>
          </a:p>
          <a:p>
            <a:r>
              <a:rPr lang="en-US" sz="2800" dirty="0"/>
              <a:t>(b) The Director of Economic Affairs at the African Union Commission</a:t>
            </a:r>
          </a:p>
          <a:p>
            <a:r>
              <a:rPr lang="en-US" sz="2800" dirty="0"/>
              <a:t> </a:t>
            </a:r>
          </a:p>
          <a:p>
            <a:r>
              <a:rPr lang="en-US" sz="2800" dirty="0"/>
              <a:t>(c) The Director of the Institute (Chair) </a:t>
            </a:r>
            <a:endParaRPr lang="en-US" sz="2800" b="1" dirty="0"/>
          </a:p>
        </p:txBody>
      </p:sp>
    </p:spTree>
    <p:extLst>
      <p:ext uri="{BB962C8B-B14F-4D97-AF65-F5344CB8AC3E}">
        <p14:creationId xmlns:p14="http://schemas.microsoft.com/office/powerpoint/2010/main" val="398230896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p:stCondLst>
                              <p:cond delay="55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5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32">
            <a:extLst>
              <a:ext uri="{FF2B5EF4-FFF2-40B4-BE49-F238E27FC236}">
                <a16:creationId xmlns:a16="http://schemas.microsoft.com/office/drawing/2014/main" id="{E3DC6B3D-06D3-A4C9-00B1-48A21F53DB26}"/>
              </a:ext>
            </a:extLst>
          </p:cNvPr>
          <p:cNvSpPr/>
          <p:nvPr/>
        </p:nvSpPr>
        <p:spPr>
          <a:xfrm flipH="1" flipV="1">
            <a:off x="8016762" y="-4"/>
            <a:ext cx="4175237" cy="6858003"/>
          </a:xfrm>
          <a:custGeom>
            <a:avLst/>
            <a:gdLst>
              <a:gd name="connsiteX0" fmla="*/ 6201747 w 6201747"/>
              <a:gd name="connsiteY0" fmla="*/ 6858003 h 6858003"/>
              <a:gd name="connsiteX1" fmla="*/ 0 w 6201747"/>
              <a:gd name="connsiteY1" fmla="*/ 6858003 h 6858003"/>
              <a:gd name="connsiteX2" fmla="*/ 0 w 6201747"/>
              <a:gd name="connsiteY2" fmla="*/ 0 h 6858003"/>
              <a:gd name="connsiteX3" fmla="*/ 2716819 w 6201747"/>
              <a:gd name="connsiteY3" fmla="*/ 0 h 6858003"/>
              <a:gd name="connsiteX0" fmla="*/ 6201747 w 6201747"/>
              <a:gd name="connsiteY0" fmla="*/ 6858003 h 6858003"/>
              <a:gd name="connsiteX1" fmla="*/ 0 w 6201747"/>
              <a:gd name="connsiteY1" fmla="*/ 6858003 h 6858003"/>
              <a:gd name="connsiteX2" fmla="*/ 0 w 6201747"/>
              <a:gd name="connsiteY2" fmla="*/ 0 h 6858003"/>
              <a:gd name="connsiteX3" fmla="*/ 1432019 w 6201747"/>
              <a:gd name="connsiteY3" fmla="*/ 12357 h 6858003"/>
              <a:gd name="connsiteX4" fmla="*/ 6201747 w 6201747"/>
              <a:gd name="connsiteY4" fmla="*/ 6858003 h 685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1747" h="6858003">
                <a:moveTo>
                  <a:pt x="6201747" y="6858003"/>
                </a:moveTo>
                <a:lnTo>
                  <a:pt x="0" y="6858003"/>
                </a:lnTo>
                <a:lnTo>
                  <a:pt x="0" y="0"/>
                </a:lnTo>
                <a:lnTo>
                  <a:pt x="1432019" y="12357"/>
                </a:lnTo>
                <a:cubicBezTo>
                  <a:pt x="2593662" y="2298358"/>
                  <a:pt x="5040104" y="4572002"/>
                  <a:pt x="6201747" y="6858003"/>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endParaRPr>
          </a:p>
        </p:txBody>
      </p:sp>
      <p:pic>
        <p:nvPicPr>
          <p:cNvPr id="6" name="Image 5" descr="Une image contenant capture d’écran, Caractère coloré, bleu, Bleu électrique&#10;&#10;Description générée automatiquement">
            <a:extLst>
              <a:ext uri="{FF2B5EF4-FFF2-40B4-BE49-F238E27FC236}">
                <a16:creationId xmlns:a16="http://schemas.microsoft.com/office/drawing/2014/main" id="{13E6FCDA-CC23-DC9C-4C9C-2A26A7C1DC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3416" y="0"/>
            <a:ext cx="4386349" cy="6858000"/>
          </a:xfrm>
          <a:prstGeom prst="rect">
            <a:avLst/>
          </a:prstGeom>
        </p:spPr>
      </p:pic>
      <p:pic>
        <p:nvPicPr>
          <p:cNvPr id="7" name="Image 6" descr="Une image contenant capture d’écran, ligne, Bleu électrique, bleu&#10;&#10;Description générée automatiquement">
            <a:extLst>
              <a:ext uri="{FF2B5EF4-FFF2-40B4-BE49-F238E27FC236}">
                <a16:creationId xmlns:a16="http://schemas.microsoft.com/office/drawing/2014/main" id="{83138457-4464-370D-BB9B-A0564162BC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2047" y="18472"/>
            <a:ext cx="3597685" cy="6858000"/>
          </a:xfrm>
          <a:prstGeom prst="rect">
            <a:avLst/>
          </a:prstGeom>
        </p:spPr>
      </p:pic>
      <p:sp>
        <p:nvSpPr>
          <p:cNvPr id="3" name="PA_pa_     _2">
            <a:extLst>
              <a:ext uri="{FF2B5EF4-FFF2-40B4-BE49-F238E27FC236}">
                <a16:creationId xmlns:a16="http://schemas.microsoft.com/office/drawing/2014/main" id="{51A4C286-57FC-06A0-6D9F-553EF9F380D3}"/>
              </a:ext>
            </a:extLst>
          </p:cNvPr>
          <p:cNvSpPr txBox="1"/>
          <p:nvPr>
            <p:custDataLst>
              <p:tags r:id="rId1"/>
            </p:custDataLst>
          </p:nvPr>
        </p:nvSpPr>
        <p:spPr>
          <a:xfrm>
            <a:off x="2065176" y="2756125"/>
            <a:ext cx="6557829" cy="1743413"/>
          </a:xfrm>
          <a:prstGeom prst="rect">
            <a:avLst/>
          </a:prstGeom>
          <a:noFill/>
        </p:spPr>
        <p:txBody>
          <a:bodyPr wrap="square" lIns="80632" tIns="40316" rIns="80632" bIns="40316" rtlCol="0">
            <a:spAutoFit/>
          </a:bodyPr>
          <a:lstStyle/>
          <a:p>
            <a:r>
              <a:rPr lang="en-US" altLang="zh-CN" sz="5400" b="1" dirty="0">
                <a:solidFill>
                  <a:srgbClr val="006B98"/>
                </a:solidFill>
                <a:effectLst>
                  <a:outerShdw blurRad="38100" dist="38100" dir="2700000" algn="tl">
                    <a:srgbClr val="000000">
                      <a:alpha val="43137"/>
                    </a:srgbClr>
                  </a:outerShdw>
                </a:effectLst>
                <a:latin typeface="Montserrat" panose="00000500000000000000" pitchFamily="2" charset="0"/>
              </a:rPr>
              <a:t>Role and operation of the TAC</a:t>
            </a:r>
            <a:endParaRPr lang="zh-CN" altLang="en-US" sz="5400" b="1" dirty="0">
              <a:solidFill>
                <a:srgbClr val="006B98"/>
              </a:solidFill>
              <a:effectLst>
                <a:outerShdw blurRad="38100" dist="38100" dir="2700000" algn="tl">
                  <a:srgbClr val="000000">
                    <a:alpha val="43137"/>
                  </a:srgbClr>
                </a:outerShdw>
              </a:effectLst>
              <a:latin typeface="Montserrat" panose="00000500000000000000" pitchFamily="2" charset="0"/>
            </a:endParaRPr>
          </a:p>
        </p:txBody>
      </p:sp>
    </p:spTree>
    <p:extLst>
      <p:ext uri="{BB962C8B-B14F-4D97-AF65-F5344CB8AC3E}">
        <p14:creationId xmlns:p14="http://schemas.microsoft.com/office/powerpoint/2010/main" val="154173148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xograma: Multidocumentos 3">
            <a:extLst>
              <a:ext uri="{FF2B5EF4-FFF2-40B4-BE49-F238E27FC236}">
                <a16:creationId xmlns:a16="http://schemas.microsoft.com/office/drawing/2014/main" id="{82B93228-D91B-B25D-C576-4735D9CC6971}"/>
              </a:ext>
            </a:extLst>
          </p:cNvPr>
          <p:cNvSpPr/>
          <p:nvPr/>
        </p:nvSpPr>
        <p:spPr>
          <a:xfrm>
            <a:off x="-88605" y="1541722"/>
            <a:ext cx="6081824" cy="4869711"/>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Responsible for giving </a:t>
            </a:r>
            <a:r>
              <a:rPr lang="en-US" sz="3200" b="1" dirty="0"/>
              <a:t>technical advice </a:t>
            </a:r>
            <a:r>
              <a:rPr lang="en-US" sz="2800" dirty="0"/>
              <a:t>with regard to the design of the training and related </a:t>
            </a:r>
            <a:r>
              <a:rPr lang="en-US" sz="2800" dirty="0" err="1"/>
              <a:t>programmes</a:t>
            </a:r>
            <a:r>
              <a:rPr lang="en-US" sz="2800" dirty="0"/>
              <a:t> and activities  with an eye to quality, relevance, timeliness, impact and sustainability</a:t>
            </a:r>
            <a:endParaRPr lang="en-GB" sz="2800" dirty="0"/>
          </a:p>
        </p:txBody>
      </p:sp>
      <p:sp>
        <p:nvSpPr>
          <p:cNvPr id="5" name="Fluxograma: Multidocumentos 4">
            <a:extLst>
              <a:ext uri="{FF2B5EF4-FFF2-40B4-BE49-F238E27FC236}">
                <a16:creationId xmlns:a16="http://schemas.microsoft.com/office/drawing/2014/main" id="{C0EDA958-A5C3-2777-B09C-CE3B8687F986}"/>
              </a:ext>
            </a:extLst>
          </p:cNvPr>
          <p:cNvSpPr/>
          <p:nvPr/>
        </p:nvSpPr>
        <p:spPr>
          <a:xfrm>
            <a:off x="6198782" y="-10634"/>
            <a:ext cx="6081824" cy="5454504"/>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Convened at </a:t>
            </a:r>
            <a:r>
              <a:rPr lang="en-US" sz="2800" b="1" dirty="0"/>
              <a:t>least once a year </a:t>
            </a:r>
            <a:r>
              <a:rPr lang="en-US" sz="2800" dirty="0"/>
              <a:t>by its Chair. At its meeting, it shall formulate recommendations to be submitted to the Governing Council on the current and future work </a:t>
            </a:r>
            <a:r>
              <a:rPr lang="en-US" sz="2800" dirty="0" err="1"/>
              <a:t>programme</a:t>
            </a:r>
            <a:r>
              <a:rPr lang="en-US" sz="2800" dirty="0"/>
              <a:t> of the Institute. It shall adopt its own rules of procedure</a:t>
            </a:r>
            <a:endParaRPr lang="en-GB" sz="2800" dirty="0"/>
          </a:p>
        </p:txBody>
      </p:sp>
      <p:graphicFrame>
        <p:nvGraphicFramePr>
          <p:cNvPr id="6" name="Tabela 6">
            <a:extLst>
              <a:ext uri="{FF2B5EF4-FFF2-40B4-BE49-F238E27FC236}">
                <a16:creationId xmlns:a16="http://schemas.microsoft.com/office/drawing/2014/main" id="{19E788BF-E46C-9BD8-E568-AC252705C753}"/>
              </a:ext>
            </a:extLst>
          </p:cNvPr>
          <p:cNvGraphicFramePr>
            <a:graphicFrameLocks noGrp="1"/>
          </p:cNvGraphicFramePr>
          <p:nvPr>
            <p:extLst>
              <p:ext uri="{D42A27DB-BD31-4B8C-83A1-F6EECF244321}">
                <p14:modId xmlns:p14="http://schemas.microsoft.com/office/powerpoint/2010/main" val="3572235333"/>
              </p:ext>
            </p:extLst>
          </p:nvPr>
        </p:nvGraphicFramePr>
        <p:xfrm>
          <a:off x="0" y="-10634"/>
          <a:ext cx="6198781" cy="1052625"/>
        </p:xfrm>
        <a:graphic>
          <a:graphicData uri="http://schemas.openxmlformats.org/drawingml/2006/table">
            <a:tbl>
              <a:tblPr firstRow="1" bandRow="1">
                <a:tableStyleId>{21E4AEA4-8DFA-4A89-87EB-49C32662AFE0}</a:tableStyleId>
              </a:tblPr>
              <a:tblGrid>
                <a:gridCol w="6198781">
                  <a:extLst>
                    <a:ext uri="{9D8B030D-6E8A-4147-A177-3AD203B41FA5}">
                      <a16:colId xmlns:a16="http://schemas.microsoft.com/office/drawing/2014/main" val="1265093815"/>
                    </a:ext>
                  </a:extLst>
                </a:gridCol>
              </a:tblGrid>
              <a:tr h="1052625">
                <a:tc>
                  <a:txBody>
                    <a:bodyPr/>
                    <a:lstStyle/>
                    <a:p>
                      <a:pPr algn="ctr"/>
                      <a:r>
                        <a:rPr lang="pt-PT" sz="3200" dirty="0">
                          <a:latin typeface="Monserrat"/>
                        </a:rPr>
                        <a:t>Role</a:t>
                      </a:r>
                      <a:endParaRPr lang="en-GB" dirty="0"/>
                    </a:p>
                  </a:txBody>
                  <a:tcPr/>
                </a:tc>
                <a:extLst>
                  <a:ext uri="{0D108BD9-81ED-4DB2-BD59-A6C34878D82A}">
                    <a16:rowId xmlns:a16="http://schemas.microsoft.com/office/drawing/2014/main" val="3536536879"/>
                  </a:ext>
                </a:extLst>
              </a:tr>
            </a:tbl>
          </a:graphicData>
        </a:graphic>
      </p:graphicFrame>
      <p:pic>
        <p:nvPicPr>
          <p:cNvPr id="10" name="Gráfico 9" descr="Ciclo com pessoas com preenchimento sólido">
            <a:extLst>
              <a:ext uri="{FF2B5EF4-FFF2-40B4-BE49-F238E27FC236}">
                <a16:creationId xmlns:a16="http://schemas.microsoft.com/office/drawing/2014/main" id="{A092890C-1598-FCF6-B540-AA6571A97E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26" y="-10634"/>
            <a:ext cx="914400" cy="914400"/>
          </a:xfrm>
          <a:prstGeom prst="rect">
            <a:avLst/>
          </a:prstGeom>
        </p:spPr>
      </p:pic>
      <p:pic>
        <p:nvPicPr>
          <p:cNvPr id="11" name="Gráfico 10" descr="Ciclo com pessoas com preenchimento sólido">
            <a:extLst>
              <a:ext uri="{FF2B5EF4-FFF2-40B4-BE49-F238E27FC236}">
                <a16:creationId xmlns:a16="http://schemas.microsoft.com/office/drawing/2014/main" id="{E32F8DC8-DD5B-43F7-51CC-D792AC3920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67424" y="0"/>
            <a:ext cx="914400" cy="914400"/>
          </a:xfrm>
          <a:prstGeom prst="rect">
            <a:avLst/>
          </a:prstGeom>
        </p:spPr>
      </p:pic>
      <p:graphicFrame>
        <p:nvGraphicFramePr>
          <p:cNvPr id="12" name="Tabela 6">
            <a:extLst>
              <a:ext uri="{FF2B5EF4-FFF2-40B4-BE49-F238E27FC236}">
                <a16:creationId xmlns:a16="http://schemas.microsoft.com/office/drawing/2014/main" id="{EBB434EE-89B8-194A-FF50-3D977CD31229}"/>
              </a:ext>
            </a:extLst>
          </p:cNvPr>
          <p:cNvGraphicFramePr>
            <a:graphicFrameLocks noGrp="1"/>
          </p:cNvGraphicFramePr>
          <p:nvPr>
            <p:extLst>
              <p:ext uri="{D42A27DB-BD31-4B8C-83A1-F6EECF244321}">
                <p14:modId xmlns:p14="http://schemas.microsoft.com/office/powerpoint/2010/main" val="2289845544"/>
              </p:ext>
            </p:extLst>
          </p:nvPr>
        </p:nvGraphicFramePr>
        <p:xfrm>
          <a:off x="5993219" y="5365189"/>
          <a:ext cx="6198781" cy="1241884"/>
        </p:xfrm>
        <a:graphic>
          <a:graphicData uri="http://schemas.openxmlformats.org/drawingml/2006/table">
            <a:tbl>
              <a:tblPr firstRow="1" bandRow="1">
                <a:tableStyleId>{21E4AEA4-8DFA-4A89-87EB-49C32662AFE0}</a:tableStyleId>
              </a:tblPr>
              <a:tblGrid>
                <a:gridCol w="6198781">
                  <a:extLst>
                    <a:ext uri="{9D8B030D-6E8A-4147-A177-3AD203B41FA5}">
                      <a16:colId xmlns:a16="http://schemas.microsoft.com/office/drawing/2014/main" val="1265093815"/>
                    </a:ext>
                  </a:extLst>
                </a:gridCol>
              </a:tblGrid>
              <a:tr h="1241884">
                <a:tc>
                  <a:txBody>
                    <a:bodyPr/>
                    <a:lstStyle/>
                    <a:p>
                      <a:pPr algn="ctr"/>
                      <a:r>
                        <a:rPr lang="pt-PT" sz="3200" dirty="0">
                          <a:latin typeface="Monserrat"/>
                        </a:rPr>
                        <a:t>operations</a:t>
                      </a:r>
                    </a:p>
                    <a:p>
                      <a:pPr algn="ctr"/>
                      <a:endParaRPr lang="pt-PT" dirty="0"/>
                    </a:p>
                    <a:p>
                      <a:pPr algn="ctr"/>
                      <a:endParaRPr lang="en-GB" dirty="0"/>
                    </a:p>
                  </a:txBody>
                  <a:tcPr/>
                </a:tc>
                <a:extLst>
                  <a:ext uri="{0D108BD9-81ED-4DB2-BD59-A6C34878D82A}">
                    <a16:rowId xmlns:a16="http://schemas.microsoft.com/office/drawing/2014/main" val="3536536879"/>
                  </a:ext>
                </a:extLst>
              </a:tr>
            </a:tbl>
          </a:graphicData>
        </a:graphic>
      </p:graphicFrame>
      <p:pic>
        <p:nvPicPr>
          <p:cNvPr id="13" name="Gráfico 12" descr="Ciclo com pessoas com preenchimento sólido">
            <a:extLst>
              <a:ext uri="{FF2B5EF4-FFF2-40B4-BE49-F238E27FC236}">
                <a16:creationId xmlns:a16="http://schemas.microsoft.com/office/drawing/2014/main" id="{A8C9BA8E-AC6B-1FB7-C57F-98D8F9D0AD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5806440"/>
            <a:ext cx="914400" cy="914400"/>
          </a:xfrm>
          <a:prstGeom prst="rect">
            <a:avLst/>
          </a:prstGeom>
        </p:spPr>
      </p:pic>
      <p:pic>
        <p:nvPicPr>
          <p:cNvPr id="14" name="Gráfico 13" descr="Ciclo com pessoas com preenchimento sólido">
            <a:extLst>
              <a:ext uri="{FF2B5EF4-FFF2-40B4-BE49-F238E27FC236}">
                <a16:creationId xmlns:a16="http://schemas.microsoft.com/office/drawing/2014/main" id="{425477DF-69BF-5764-0F8D-1824102E0D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0141" y="5806440"/>
            <a:ext cx="914400" cy="914400"/>
          </a:xfrm>
          <a:prstGeom prst="rect">
            <a:avLst/>
          </a:prstGeom>
        </p:spPr>
      </p:pic>
      <p:pic>
        <p:nvPicPr>
          <p:cNvPr id="16" name="Gráfico 15" descr="Seta: curva para a esquerda com preenchimento sólido">
            <a:extLst>
              <a:ext uri="{FF2B5EF4-FFF2-40B4-BE49-F238E27FC236}">
                <a16:creationId xmlns:a16="http://schemas.microsoft.com/office/drawing/2014/main" id="{91E90A18-6BC7-EEEC-CC57-00CBA1E2FE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10309" y="4710755"/>
            <a:ext cx="914400" cy="914400"/>
          </a:xfrm>
          <a:prstGeom prst="rect">
            <a:avLst/>
          </a:prstGeom>
        </p:spPr>
      </p:pic>
      <p:pic>
        <p:nvPicPr>
          <p:cNvPr id="18" name="Gráfico 17" descr="Seta: Rodar para a direita com preenchimento sólido">
            <a:extLst>
              <a:ext uri="{FF2B5EF4-FFF2-40B4-BE49-F238E27FC236}">
                <a16:creationId xmlns:a16="http://schemas.microsoft.com/office/drawing/2014/main" id="{0D4B1331-3679-CFDB-CAFD-FE8DC725EF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81657" y="914400"/>
            <a:ext cx="914400" cy="914400"/>
          </a:xfrm>
          <a:prstGeom prst="rect">
            <a:avLst/>
          </a:prstGeom>
        </p:spPr>
      </p:pic>
    </p:spTree>
    <p:extLst>
      <p:ext uri="{BB962C8B-B14F-4D97-AF65-F5344CB8AC3E}">
        <p14:creationId xmlns:p14="http://schemas.microsoft.com/office/powerpoint/2010/main" val="18472841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32">
            <a:extLst>
              <a:ext uri="{FF2B5EF4-FFF2-40B4-BE49-F238E27FC236}">
                <a16:creationId xmlns:a16="http://schemas.microsoft.com/office/drawing/2014/main" id="{E3DC6B3D-06D3-A4C9-00B1-48A21F53DB26}"/>
              </a:ext>
            </a:extLst>
          </p:cNvPr>
          <p:cNvSpPr/>
          <p:nvPr/>
        </p:nvSpPr>
        <p:spPr>
          <a:xfrm flipH="1" flipV="1">
            <a:off x="8016762" y="-4"/>
            <a:ext cx="4175237" cy="6858003"/>
          </a:xfrm>
          <a:custGeom>
            <a:avLst/>
            <a:gdLst>
              <a:gd name="connsiteX0" fmla="*/ 6201747 w 6201747"/>
              <a:gd name="connsiteY0" fmla="*/ 6858003 h 6858003"/>
              <a:gd name="connsiteX1" fmla="*/ 0 w 6201747"/>
              <a:gd name="connsiteY1" fmla="*/ 6858003 h 6858003"/>
              <a:gd name="connsiteX2" fmla="*/ 0 w 6201747"/>
              <a:gd name="connsiteY2" fmla="*/ 0 h 6858003"/>
              <a:gd name="connsiteX3" fmla="*/ 2716819 w 6201747"/>
              <a:gd name="connsiteY3" fmla="*/ 0 h 6858003"/>
              <a:gd name="connsiteX0" fmla="*/ 6201747 w 6201747"/>
              <a:gd name="connsiteY0" fmla="*/ 6858003 h 6858003"/>
              <a:gd name="connsiteX1" fmla="*/ 0 w 6201747"/>
              <a:gd name="connsiteY1" fmla="*/ 6858003 h 6858003"/>
              <a:gd name="connsiteX2" fmla="*/ 0 w 6201747"/>
              <a:gd name="connsiteY2" fmla="*/ 0 h 6858003"/>
              <a:gd name="connsiteX3" fmla="*/ 1432019 w 6201747"/>
              <a:gd name="connsiteY3" fmla="*/ 12357 h 6858003"/>
              <a:gd name="connsiteX4" fmla="*/ 6201747 w 6201747"/>
              <a:gd name="connsiteY4" fmla="*/ 6858003 h 685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1747" h="6858003">
                <a:moveTo>
                  <a:pt x="6201747" y="6858003"/>
                </a:moveTo>
                <a:lnTo>
                  <a:pt x="0" y="6858003"/>
                </a:lnTo>
                <a:lnTo>
                  <a:pt x="0" y="0"/>
                </a:lnTo>
                <a:lnTo>
                  <a:pt x="1432019" y="12357"/>
                </a:lnTo>
                <a:cubicBezTo>
                  <a:pt x="2593662" y="2298358"/>
                  <a:pt x="5040104" y="4572002"/>
                  <a:pt x="6201747" y="6858003"/>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anose="00000500000000000000" pitchFamily="2" charset="0"/>
            </a:endParaRPr>
          </a:p>
        </p:txBody>
      </p:sp>
      <p:pic>
        <p:nvPicPr>
          <p:cNvPr id="6" name="Image 5" descr="Une image contenant capture d’écran, Caractère coloré, bleu, Bleu électrique&#10;&#10;Description générée automatiquement">
            <a:extLst>
              <a:ext uri="{FF2B5EF4-FFF2-40B4-BE49-F238E27FC236}">
                <a16:creationId xmlns:a16="http://schemas.microsoft.com/office/drawing/2014/main" id="{13E6FCDA-CC23-DC9C-4C9C-2A26A7C1DC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3416" y="0"/>
            <a:ext cx="4386349" cy="6858000"/>
          </a:xfrm>
          <a:prstGeom prst="rect">
            <a:avLst/>
          </a:prstGeom>
        </p:spPr>
      </p:pic>
      <p:pic>
        <p:nvPicPr>
          <p:cNvPr id="7" name="Image 6" descr="Une image contenant capture d’écran, ligne, Bleu électrique, bleu&#10;&#10;Description générée automatiquement">
            <a:extLst>
              <a:ext uri="{FF2B5EF4-FFF2-40B4-BE49-F238E27FC236}">
                <a16:creationId xmlns:a16="http://schemas.microsoft.com/office/drawing/2014/main" id="{83138457-4464-370D-BB9B-A0564162BC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2047" y="18472"/>
            <a:ext cx="3597685" cy="6858000"/>
          </a:xfrm>
          <a:prstGeom prst="rect">
            <a:avLst/>
          </a:prstGeom>
        </p:spPr>
      </p:pic>
      <p:sp>
        <p:nvSpPr>
          <p:cNvPr id="3" name="PA_pa_     _2">
            <a:extLst>
              <a:ext uri="{FF2B5EF4-FFF2-40B4-BE49-F238E27FC236}">
                <a16:creationId xmlns:a16="http://schemas.microsoft.com/office/drawing/2014/main" id="{51A4C286-57FC-06A0-6D9F-553EF9F380D3}"/>
              </a:ext>
            </a:extLst>
          </p:cNvPr>
          <p:cNvSpPr txBox="1"/>
          <p:nvPr>
            <p:custDataLst>
              <p:tags r:id="rId1"/>
            </p:custDataLst>
          </p:nvPr>
        </p:nvSpPr>
        <p:spPr>
          <a:xfrm>
            <a:off x="1271149" y="3261083"/>
            <a:ext cx="6836478" cy="1558747"/>
          </a:xfrm>
          <a:prstGeom prst="rect">
            <a:avLst/>
          </a:prstGeom>
          <a:noFill/>
        </p:spPr>
        <p:txBody>
          <a:bodyPr wrap="square" lIns="80632" tIns="40316" rIns="80632" bIns="40316" rtlCol="0">
            <a:spAutoFit/>
          </a:bodyPr>
          <a:lstStyle/>
          <a:p>
            <a:r>
              <a:rPr lang="en-US" sz="4800" b="1" dirty="0">
                <a:solidFill>
                  <a:srgbClr val="006B98"/>
                </a:solidFill>
                <a:effectLst>
                  <a:outerShdw blurRad="38100" dist="38100" dir="2700000" algn="tl">
                    <a:srgbClr val="000000">
                      <a:alpha val="43137"/>
                    </a:srgbClr>
                  </a:outerShdw>
                </a:effectLst>
                <a:latin typeface="Montserrat" panose="00000500000000000000" pitchFamily="2" charset="0"/>
              </a:rPr>
              <a:t>Proposal of experts for TAC membership</a:t>
            </a:r>
            <a:endParaRPr lang="zh-CN" altLang="en-US" sz="4800" b="1" dirty="0">
              <a:solidFill>
                <a:srgbClr val="006B98"/>
              </a:solidFill>
              <a:effectLst>
                <a:outerShdw blurRad="38100" dist="38100" dir="2700000" algn="tl">
                  <a:srgbClr val="000000">
                    <a:alpha val="43137"/>
                  </a:srgbClr>
                </a:outerShdw>
              </a:effectLst>
              <a:latin typeface="Montserrat" panose="00000500000000000000" pitchFamily="2" charset="0"/>
            </a:endParaRPr>
          </a:p>
        </p:txBody>
      </p:sp>
    </p:spTree>
    <p:extLst>
      <p:ext uri="{BB962C8B-B14F-4D97-AF65-F5344CB8AC3E}">
        <p14:creationId xmlns:p14="http://schemas.microsoft.com/office/powerpoint/2010/main" val="409494549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Bleu électrique, bleu&#10;&#10;Description générée automatiquement">
            <a:extLst>
              <a:ext uri="{FF2B5EF4-FFF2-40B4-BE49-F238E27FC236}">
                <a16:creationId xmlns:a16="http://schemas.microsoft.com/office/drawing/2014/main" id="{15BB6F3F-74B5-F7EF-853B-AE77213A87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1683" y="-111348"/>
            <a:ext cx="2048117" cy="6858000"/>
          </a:xfrm>
          <a:prstGeom prst="rect">
            <a:avLst/>
          </a:prstGeom>
        </p:spPr>
      </p:pic>
      <p:sp>
        <p:nvSpPr>
          <p:cNvPr id="2" name="Rectangle 1">
            <a:extLst>
              <a:ext uri="{FF2B5EF4-FFF2-40B4-BE49-F238E27FC236}">
                <a16:creationId xmlns:a16="http://schemas.microsoft.com/office/drawing/2014/main" id="{C6DDD4B0-B74B-4F60-A652-7446729ABEFE}"/>
              </a:ext>
            </a:extLst>
          </p:cNvPr>
          <p:cNvSpPr/>
          <p:nvPr/>
        </p:nvSpPr>
        <p:spPr>
          <a:xfrm>
            <a:off x="2331621" y="567771"/>
            <a:ext cx="6420493" cy="461665"/>
          </a:xfrm>
          <a:prstGeom prst="rect">
            <a:avLst/>
          </a:prstGeom>
        </p:spPr>
        <p:txBody>
          <a:bodyPr wrap="square">
            <a:spAutoFit/>
          </a:bodyPr>
          <a:lstStyle/>
          <a:p>
            <a:pPr algn="ctr"/>
            <a:r>
              <a:rPr lang="en-US" sz="2400" b="1" dirty="0">
                <a:solidFill>
                  <a:srgbClr val="006B98"/>
                </a:solidFill>
                <a:effectLst>
                  <a:outerShdw blurRad="38100" dist="38100" dir="2700000" algn="tl">
                    <a:srgbClr val="000000">
                      <a:alpha val="43137"/>
                    </a:srgbClr>
                  </a:outerShdw>
                </a:effectLst>
                <a:latin typeface="Montserrat" panose="00000500000000000000" pitchFamily="2" charset="0"/>
              </a:rPr>
              <a:t>TAC Membership   Chair and AUC representative</a:t>
            </a:r>
            <a:endParaRPr lang="fr-FR" b="1" dirty="0">
              <a:solidFill>
                <a:srgbClr val="006B98"/>
              </a:solidFill>
              <a:effectLst>
                <a:outerShdw blurRad="38100" dist="38100" dir="2700000" algn="tl">
                  <a:srgbClr val="000000">
                    <a:alpha val="43137"/>
                  </a:srgbClr>
                </a:outerShdw>
              </a:effectLst>
              <a:latin typeface="Montserrat" panose="00000500000000000000" pitchFamily="2" charset="0"/>
            </a:endParaRPr>
          </a:p>
        </p:txBody>
      </p:sp>
      <p:graphicFrame>
        <p:nvGraphicFramePr>
          <p:cNvPr id="10" name="Tableau 9">
            <a:extLst>
              <a:ext uri="{FF2B5EF4-FFF2-40B4-BE49-F238E27FC236}">
                <a16:creationId xmlns:a16="http://schemas.microsoft.com/office/drawing/2014/main" id="{8037FB2F-B62A-4B4D-BE75-659BF485DAA1}"/>
              </a:ext>
            </a:extLst>
          </p:cNvPr>
          <p:cNvGraphicFramePr>
            <a:graphicFrameLocks noGrp="1"/>
          </p:cNvGraphicFramePr>
          <p:nvPr>
            <p:extLst>
              <p:ext uri="{D42A27DB-BD31-4B8C-83A1-F6EECF244321}">
                <p14:modId xmlns:p14="http://schemas.microsoft.com/office/powerpoint/2010/main" val="3220785984"/>
              </p:ext>
            </p:extLst>
          </p:nvPr>
        </p:nvGraphicFramePr>
        <p:xfrm>
          <a:off x="0" y="1987420"/>
          <a:ext cx="12329799" cy="2448919"/>
        </p:xfrm>
        <a:graphic>
          <a:graphicData uri="http://schemas.openxmlformats.org/drawingml/2006/table">
            <a:tbl>
              <a:tblPr firstRow="1" firstCol="1" bandRow="1">
                <a:tableStyleId>{5C22544A-7EE6-4342-B048-85BDC9FD1C3A}</a:tableStyleId>
              </a:tblPr>
              <a:tblGrid>
                <a:gridCol w="474419">
                  <a:extLst>
                    <a:ext uri="{9D8B030D-6E8A-4147-A177-3AD203B41FA5}">
                      <a16:colId xmlns:a16="http://schemas.microsoft.com/office/drawing/2014/main" val="2762617481"/>
                    </a:ext>
                  </a:extLst>
                </a:gridCol>
                <a:gridCol w="2377638">
                  <a:extLst>
                    <a:ext uri="{9D8B030D-6E8A-4147-A177-3AD203B41FA5}">
                      <a16:colId xmlns:a16="http://schemas.microsoft.com/office/drawing/2014/main" val="2381107636"/>
                    </a:ext>
                  </a:extLst>
                </a:gridCol>
                <a:gridCol w="2645229">
                  <a:extLst>
                    <a:ext uri="{9D8B030D-6E8A-4147-A177-3AD203B41FA5}">
                      <a16:colId xmlns:a16="http://schemas.microsoft.com/office/drawing/2014/main" val="710125590"/>
                    </a:ext>
                  </a:extLst>
                </a:gridCol>
                <a:gridCol w="2606957">
                  <a:extLst>
                    <a:ext uri="{9D8B030D-6E8A-4147-A177-3AD203B41FA5}">
                      <a16:colId xmlns:a16="http://schemas.microsoft.com/office/drawing/2014/main" val="2916683031"/>
                    </a:ext>
                  </a:extLst>
                </a:gridCol>
                <a:gridCol w="1095720">
                  <a:extLst>
                    <a:ext uri="{9D8B030D-6E8A-4147-A177-3AD203B41FA5}">
                      <a16:colId xmlns:a16="http://schemas.microsoft.com/office/drawing/2014/main" val="1507957712"/>
                    </a:ext>
                  </a:extLst>
                </a:gridCol>
                <a:gridCol w="1114162">
                  <a:extLst>
                    <a:ext uri="{9D8B030D-6E8A-4147-A177-3AD203B41FA5}">
                      <a16:colId xmlns:a16="http://schemas.microsoft.com/office/drawing/2014/main" val="2387616180"/>
                    </a:ext>
                  </a:extLst>
                </a:gridCol>
                <a:gridCol w="2015674">
                  <a:extLst>
                    <a:ext uri="{9D8B030D-6E8A-4147-A177-3AD203B41FA5}">
                      <a16:colId xmlns:a16="http://schemas.microsoft.com/office/drawing/2014/main" val="2526743612"/>
                    </a:ext>
                  </a:extLst>
                </a:gridCol>
              </a:tblGrid>
              <a:tr h="353009">
                <a:tc>
                  <a:txBody>
                    <a:bodyPr/>
                    <a:lstStyle/>
                    <a:p>
                      <a:pPr algn="ctr">
                        <a:lnSpc>
                          <a:spcPct val="107000"/>
                        </a:lnSpc>
                        <a:spcAft>
                          <a:spcPts val="0"/>
                        </a:spcAft>
                      </a:pPr>
                      <a:r>
                        <a:rPr lang="fr-FR" sz="1100" dirty="0">
                          <a:effectLst/>
                        </a:rPr>
                        <a:t>N</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gn="ctr">
                        <a:lnSpc>
                          <a:spcPct val="107000"/>
                        </a:lnSpc>
                        <a:spcAft>
                          <a:spcPts val="0"/>
                        </a:spcAft>
                      </a:pPr>
                      <a:r>
                        <a:rPr lang="fr-FR" sz="1600" dirty="0">
                          <a:effectLst/>
                        </a:rPr>
                        <a:t>NAME</a:t>
                      </a:r>
                    </a:p>
                    <a:p>
                      <a:pPr algn="ctr">
                        <a:lnSpc>
                          <a:spcPct val="107000"/>
                        </a:lnSpc>
                        <a:spcAft>
                          <a:spcPts val="0"/>
                        </a:spcAft>
                      </a:pPr>
                      <a:r>
                        <a:rPr lang="fr-FR" sz="1600" dirty="0">
                          <a:effectLst/>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gn="ctr">
                        <a:lnSpc>
                          <a:spcPct val="107000"/>
                        </a:lnSpc>
                        <a:spcAft>
                          <a:spcPts val="0"/>
                        </a:spcAft>
                      </a:pPr>
                      <a:r>
                        <a:rPr lang="fr-FR" sz="1600" dirty="0">
                          <a:effectLst/>
                        </a:rPr>
                        <a:t>FUNCTION</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gn="ctr">
                        <a:lnSpc>
                          <a:spcPct val="107000"/>
                        </a:lnSpc>
                        <a:spcAft>
                          <a:spcPts val="0"/>
                        </a:spcAft>
                      </a:pPr>
                      <a:r>
                        <a:rPr lang="fr-FR" sz="1600" dirty="0">
                          <a:effectLst/>
                        </a:rPr>
                        <a:t>INSTITUTION</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gn="ctr">
                        <a:lnSpc>
                          <a:spcPct val="107000"/>
                        </a:lnSpc>
                        <a:spcAft>
                          <a:spcPts val="0"/>
                        </a:spcAft>
                      </a:pPr>
                      <a:r>
                        <a:rPr lang="fr-FR" sz="1600" dirty="0">
                          <a:effectLst/>
                        </a:rPr>
                        <a:t>COUNTRY</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gn="ctr">
                        <a:lnSpc>
                          <a:spcPct val="107000"/>
                        </a:lnSpc>
                        <a:spcAft>
                          <a:spcPts val="0"/>
                        </a:spcAft>
                      </a:pPr>
                      <a:r>
                        <a:rPr lang="fr-FR" sz="1600" dirty="0">
                          <a:effectLst/>
                        </a:rPr>
                        <a:t>GENDER</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gn="ctr">
                        <a:lnSpc>
                          <a:spcPct val="107000"/>
                        </a:lnSpc>
                        <a:spcAft>
                          <a:spcPts val="0"/>
                        </a:spcAft>
                      </a:pPr>
                      <a:r>
                        <a:rPr lang="fr-FR" sz="1600" dirty="0">
                          <a:effectLst/>
                        </a:rPr>
                        <a:t>SUB-REGION</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extLst>
                  <a:ext uri="{0D108BD9-81ED-4DB2-BD59-A6C34878D82A}">
                    <a16:rowId xmlns:a16="http://schemas.microsoft.com/office/drawing/2014/main" val="2439789460"/>
                  </a:ext>
                </a:extLst>
              </a:tr>
              <a:tr h="771422">
                <a:tc>
                  <a:txBody>
                    <a:bodyPr/>
                    <a:lstStyle/>
                    <a:p>
                      <a:pPr algn="ctr">
                        <a:lnSpc>
                          <a:spcPct val="107000"/>
                        </a:lnSpc>
                        <a:spcAft>
                          <a:spcPts val="0"/>
                        </a:spcAft>
                      </a:pPr>
                      <a:r>
                        <a:rPr lang="fr-SN" sz="1200">
                          <a:effectLst/>
                        </a:rPr>
                        <a:t>1</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nSpc>
                          <a:spcPct val="107000"/>
                        </a:lnSpc>
                        <a:spcAft>
                          <a:spcPts val="0"/>
                        </a:spcAft>
                      </a:pPr>
                      <a:r>
                        <a:rPr lang="fr-FR" sz="2000" b="0" dirty="0">
                          <a:effectLst/>
                        </a:rPr>
                        <a:t>Ms. Karima Bounemra Ben Soltane</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nSpc>
                          <a:spcPct val="107000"/>
                        </a:lnSpc>
                        <a:spcAft>
                          <a:spcPts val="0"/>
                        </a:spcAft>
                      </a:pPr>
                      <a:r>
                        <a:rPr lang="fr-FR" sz="2000" b="0" dirty="0" err="1">
                          <a:effectLst/>
                        </a:rPr>
                        <a:t>Director</a:t>
                      </a:r>
                      <a:r>
                        <a:rPr lang="fr-FR" sz="2000" b="0" dirty="0">
                          <a:effectLst/>
                        </a:rPr>
                        <a:t> </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nSpc>
                          <a:spcPct val="107000"/>
                        </a:lnSpc>
                        <a:spcAft>
                          <a:spcPts val="0"/>
                        </a:spcAft>
                      </a:pPr>
                      <a:endParaRPr lang="fr-FR" sz="1400" b="0" dirty="0">
                        <a:effectLst/>
                      </a:endParaRPr>
                    </a:p>
                    <a:p>
                      <a:pPr>
                        <a:lnSpc>
                          <a:spcPct val="107000"/>
                        </a:lnSpc>
                        <a:spcAft>
                          <a:spcPts val="0"/>
                        </a:spcAft>
                      </a:pPr>
                      <a:r>
                        <a:rPr lang="fr-FR" sz="2000" b="0" dirty="0">
                          <a:effectLst/>
                        </a:rPr>
                        <a:t>IDEP</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gn="l">
                        <a:lnSpc>
                          <a:spcPct val="107000"/>
                        </a:lnSpc>
                        <a:spcAft>
                          <a:spcPts val="0"/>
                        </a:spcAft>
                      </a:pPr>
                      <a:r>
                        <a:rPr lang="fr-FR" sz="2000" b="0" dirty="0">
                          <a:effectLst/>
                        </a:rPr>
                        <a:t>ECA</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nchor="ctr"/>
                </a:tc>
                <a:tc>
                  <a:txBody>
                    <a:bodyPr/>
                    <a:lstStyle/>
                    <a:p>
                      <a:pPr>
                        <a:lnSpc>
                          <a:spcPct val="107000"/>
                        </a:lnSpc>
                        <a:spcAft>
                          <a:spcPts val="0"/>
                        </a:spcAft>
                      </a:pPr>
                      <a:r>
                        <a:rPr lang="fr-FR" sz="1400" b="0" dirty="0">
                          <a:effectLst/>
                        </a:rPr>
                        <a:t> </a:t>
                      </a:r>
                    </a:p>
                    <a:p>
                      <a:pPr>
                        <a:lnSpc>
                          <a:spcPct val="107000"/>
                        </a:lnSpc>
                        <a:spcAft>
                          <a:spcPts val="0"/>
                        </a:spcAft>
                      </a:pPr>
                      <a:r>
                        <a:rPr lang="fr-FR" sz="2000" b="0" dirty="0" err="1">
                          <a:effectLst/>
                        </a:rPr>
                        <a:t>Female</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gn="ctr">
                        <a:lnSpc>
                          <a:spcPct val="107000"/>
                        </a:lnSpc>
                        <a:spcAft>
                          <a:spcPts val="0"/>
                        </a:spcAft>
                      </a:pPr>
                      <a:r>
                        <a:rPr lang="fr-SN" sz="1400" b="0" dirty="0">
                          <a:effectLst/>
                        </a:rPr>
                        <a:t> </a:t>
                      </a:r>
                      <a:endParaRPr lang="fr-FR" sz="2000" b="0" dirty="0">
                        <a:effectLst/>
                      </a:endParaRPr>
                    </a:p>
                    <a:p>
                      <a:pPr algn="ctr">
                        <a:lnSpc>
                          <a:spcPct val="107000"/>
                        </a:lnSpc>
                        <a:spcAft>
                          <a:spcPts val="0"/>
                        </a:spcAft>
                      </a:pPr>
                      <a:r>
                        <a:rPr lang="fr-SN" sz="2000" b="0" dirty="0">
                          <a:effectLst/>
                        </a:rPr>
                        <a:t>United Nations</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extLst>
                  <a:ext uri="{0D108BD9-81ED-4DB2-BD59-A6C34878D82A}">
                    <a16:rowId xmlns:a16="http://schemas.microsoft.com/office/drawing/2014/main" val="3869372942"/>
                  </a:ext>
                </a:extLst>
              </a:tr>
              <a:tr h="1167274">
                <a:tc>
                  <a:txBody>
                    <a:bodyPr/>
                    <a:lstStyle/>
                    <a:p>
                      <a:pPr algn="ctr">
                        <a:lnSpc>
                          <a:spcPct val="107000"/>
                        </a:lnSpc>
                        <a:spcAft>
                          <a:spcPts val="0"/>
                        </a:spcAft>
                      </a:pPr>
                      <a:r>
                        <a:rPr lang="fr-SN" sz="1200">
                          <a:effectLst/>
                        </a:rPr>
                        <a:t>2</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nSpc>
                          <a:spcPct val="107000"/>
                        </a:lnSpc>
                        <a:spcAft>
                          <a:spcPts val="0"/>
                        </a:spcAft>
                      </a:pPr>
                      <a:endParaRPr lang="fr-FR" sz="2000" b="0" dirty="0">
                        <a:effectLst/>
                      </a:endParaRPr>
                    </a:p>
                    <a:p>
                      <a:pPr>
                        <a:lnSpc>
                          <a:spcPct val="107000"/>
                        </a:lnSpc>
                        <a:spcAft>
                          <a:spcPts val="0"/>
                        </a:spcAft>
                      </a:pPr>
                      <a:r>
                        <a:rPr lang="fr-FR" sz="2000" b="0" dirty="0">
                          <a:effectLst/>
                        </a:rPr>
                        <a:t>Mr. Djamel Ghrib</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nSpc>
                          <a:spcPct val="107000"/>
                        </a:lnSpc>
                        <a:spcAft>
                          <a:spcPts val="0"/>
                        </a:spcAft>
                      </a:pPr>
                      <a:r>
                        <a:rPr lang="en-US" sz="2000" b="0" dirty="0">
                          <a:effectLst/>
                        </a:rPr>
                        <a:t>Director of Economic Development, Integration and Trade </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nSpc>
                          <a:spcPct val="107000"/>
                        </a:lnSpc>
                        <a:spcAft>
                          <a:spcPts val="0"/>
                        </a:spcAft>
                      </a:pPr>
                      <a:endParaRPr lang="fr-FR" sz="1200" b="0" dirty="0">
                        <a:effectLst/>
                      </a:endParaRPr>
                    </a:p>
                    <a:p>
                      <a:pPr>
                        <a:lnSpc>
                          <a:spcPct val="107000"/>
                        </a:lnSpc>
                        <a:spcAft>
                          <a:spcPts val="0"/>
                        </a:spcAft>
                      </a:pPr>
                      <a:r>
                        <a:rPr lang="fr-FR" sz="2000" b="0" dirty="0" err="1">
                          <a:effectLst/>
                        </a:rPr>
                        <a:t>Africa</a:t>
                      </a:r>
                      <a:r>
                        <a:rPr lang="fr-FR" sz="2000" b="0" dirty="0">
                          <a:effectLst/>
                        </a:rPr>
                        <a:t> Union Commission (AUC) </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gn="l">
                        <a:lnSpc>
                          <a:spcPct val="107000"/>
                        </a:lnSpc>
                        <a:spcAft>
                          <a:spcPts val="0"/>
                        </a:spcAft>
                      </a:pPr>
                      <a:r>
                        <a:rPr lang="fr-FR" sz="2000" b="0" dirty="0">
                          <a:effectLst/>
                        </a:rPr>
                        <a:t>AUC</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nchor="ctr"/>
                </a:tc>
                <a:tc>
                  <a:txBody>
                    <a:bodyPr/>
                    <a:lstStyle/>
                    <a:p>
                      <a:pPr>
                        <a:lnSpc>
                          <a:spcPct val="107000"/>
                        </a:lnSpc>
                        <a:spcAft>
                          <a:spcPts val="0"/>
                        </a:spcAft>
                      </a:pPr>
                      <a:endParaRPr lang="fr-FR" sz="2400" b="0" dirty="0">
                        <a:effectLst/>
                      </a:endParaRPr>
                    </a:p>
                    <a:p>
                      <a:pPr>
                        <a:lnSpc>
                          <a:spcPct val="107000"/>
                        </a:lnSpc>
                        <a:spcAft>
                          <a:spcPts val="0"/>
                        </a:spcAft>
                      </a:pPr>
                      <a:r>
                        <a:rPr lang="fr-FR" sz="2000" b="0" dirty="0">
                          <a:effectLst/>
                        </a:rPr>
                        <a:t>Male</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gn="ctr">
                        <a:lnSpc>
                          <a:spcPct val="107000"/>
                        </a:lnSpc>
                        <a:spcAft>
                          <a:spcPts val="0"/>
                        </a:spcAft>
                      </a:pPr>
                      <a:r>
                        <a:rPr lang="fr-SN" sz="1400" b="0" dirty="0">
                          <a:effectLst/>
                        </a:rPr>
                        <a:t> </a:t>
                      </a:r>
                      <a:endParaRPr lang="fr-FR" sz="2000" b="0" dirty="0">
                        <a:effectLst/>
                      </a:endParaRPr>
                    </a:p>
                    <a:p>
                      <a:pPr algn="ctr">
                        <a:lnSpc>
                          <a:spcPct val="107000"/>
                        </a:lnSpc>
                        <a:spcAft>
                          <a:spcPts val="0"/>
                        </a:spcAft>
                      </a:pPr>
                      <a:r>
                        <a:rPr lang="fr-SN" sz="2000" b="0" dirty="0" err="1">
                          <a:effectLst/>
                        </a:rPr>
                        <a:t>Africa</a:t>
                      </a:r>
                      <a:r>
                        <a:rPr lang="fr-SN" sz="2000" b="0" dirty="0">
                          <a:effectLst/>
                        </a:rPr>
                        <a:t> Union</a:t>
                      </a:r>
                    </a:p>
                    <a:p>
                      <a:pPr algn="ctr">
                        <a:lnSpc>
                          <a:spcPct val="107000"/>
                        </a:lnSpc>
                        <a:spcAft>
                          <a:spcPts val="0"/>
                        </a:spcAft>
                      </a:pPr>
                      <a:r>
                        <a:rPr lang="fr-SN" sz="2000" b="0" dirty="0">
                          <a:effectLst/>
                        </a:rPr>
                        <a:t>Commission </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extLst>
                  <a:ext uri="{0D108BD9-81ED-4DB2-BD59-A6C34878D82A}">
                    <a16:rowId xmlns:a16="http://schemas.microsoft.com/office/drawing/2014/main" val="2776719916"/>
                  </a:ext>
                </a:extLst>
              </a:tr>
            </a:tbl>
          </a:graphicData>
        </a:graphic>
      </p:graphicFrame>
    </p:spTree>
    <p:extLst>
      <p:ext uri="{BB962C8B-B14F-4D97-AF65-F5344CB8AC3E}">
        <p14:creationId xmlns:p14="http://schemas.microsoft.com/office/powerpoint/2010/main" val="53260853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Bleu électrique, bleu&#10;&#10;Description générée automatiquement">
            <a:extLst>
              <a:ext uri="{FF2B5EF4-FFF2-40B4-BE49-F238E27FC236}">
                <a16:creationId xmlns:a16="http://schemas.microsoft.com/office/drawing/2014/main" id="{15BB6F3F-74B5-F7EF-853B-AE77213A87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1683" y="-111348"/>
            <a:ext cx="2048117" cy="6858000"/>
          </a:xfrm>
          <a:prstGeom prst="rect">
            <a:avLst/>
          </a:prstGeom>
        </p:spPr>
      </p:pic>
      <p:sp>
        <p:nvSpPr>
          <p:cNvPr id="2" name="Rectangle 1">
            <a:extLst>
              <a:ext uri="{FF2B5EF4-FFF2-40B4-BE49-F238E27FC236}">
                <a16:creationId xmlns:a16="http://schemas.microsoft.com/office/drawing/2014/main" id="{C6DDD4B0-B74B-4F60-A652-7446729ABEFE}"/>
              </a:ext>
            </a:extLst>
          </p:cNvPr>
          <p:cNvSpPr/>
          <p:nvPr/>
        </p:nvSpPr>
        <p:spPr>
          <a:xfrm>
            <a:off x="2331621" y="567771"/>
            <a:ext cx="6035691" cy="461665"/>
          </a:xfrm>
          <a:prstGeom prst="rect">
            <a:avLst/>
          </a:prstGeom>
        </p:spPr>
        <p:txBody>
          <a:bodyPr wrap="none">
            <a:spAutoFit/>
          </a:bodyPr>
          <a:lstStyle/>
          <a:p>
            <a:pPr algn="ctr"/>
            <a:r>
              <a:rPr lang="en-US" sz="2400" b="1" dirty="0">
                <a:solidFill>
                  <a:srgbClr val="006B98"/>
                </a:solidFill>
                <a:effectLst>
                  <a:outerShdw blurRad="38100" dist="38100" dir="2700000" algn="tl">
                    <a:srgbClr val="000000">
                      <a:alpha val="43137"/>
                    </a:srgbClr>
                  </a:outerShdw>
                </a:effectLst>
                <a:latin typeface="Montserrat" panose="00000500000000000000" pitchFamily="2" charset="0"/>
              </a:rPr>
              <a:t>Proposal of Experts for TAC Membership (1/2)</a:t>
            </a:r>
            <a:endParaRPr lang="fr-FR" b="1" dirty="0">
              <a:solidFill>
                <a:srgbClr val="006B98"/>
              </a:solidFill>
              <a:effectLst>
                <a:outerShdw blurRad="38100" dist="38100" dir="2700000" algn="tl">
                  <a:srgbClr val="000000">
                    <a:alpha val="43137"/>
                  </a:srgbClr>
                </a:outerShdw>
              </a:effectLst>
              <a:latin typeface="Montserrat" panose="00000500000000000000" pitchFamily="2" charset="0"/>
            </a:endParaRPr>
          </a:p>
        </p:txBody>
      </p:sp>
      <p:graphicFrame>
        <p:nvGraphicFramePr>
          <p:cNvPr id="10" name="Tableau 9">
            <a:extLst>
              <a:ext uri="{FF2B5EF4-FFF2-40B4-BE49-F238E27FC236}">
                <a16:creationId xmlns:a16="http://schemas.microsoft.com/office/drawing/2014/main" id="{8037FB2F-B62A-4B4D-BE75-659BF485DAA1}"/>
              </a:ext>
            </a:extLst>
          </p:cNvPr>
          <p:cNvGraphicFramePr>
            <a:graphicFrameLocks noGrp="1"/>
          </p:cNvGraphicFramePr>
          <p:nvPr>
            <p:extLst>
              <p:ext uri="{D42A27DB-BD31-4B8C-83A1-F6EECF244321}">
                <p14:modId xmlns:p14="http://schemas.microsoft.com/office/powerpoint/2010/main" val="2921929428"/>
              </p:ext>
            </p:extLst>
          </p:nvPr>
        </p:nvGraphicFramePr>
        <p:xfrm>
          <a:off x="0" y="1237263"/>
          <a:ext cx="12329800" cy="4009482"/>
        </p:xfrm>
        <a:graphic>
          <a:graphicData uri="http://schemas.openxmlformats.org/drawingml/2006/table">
            <a:tbl>
              <a:tblPr firstRow="1" firstCol="1" bandRow="1">
                <a:tableStyleId>{5C22544A-7EE6-4342-B048-85BDC9FD1C3A}</a:tableStyleId>
              </a:tblPr>
              <a:tblGrid>
                <a:gridCol w="526448">
                  <a:extLst>
                    <a:ext uri="{9D8B030D-6E8A-4147-A177-3AD203B41FA5}">
                      <a16:colId xmlns:a16="http://schemas.microsoft.com/office/drawing/2014/main" val="2762617481"/>
                    </a:ext>
                  </a:extLst>
                </a:gridCol>
                <a:gridCol w="1618038">
                  <a:extLst>
                    <a:ext uri="{9D8B030D-6E8A-4147-A177-3AD203B41FA5}">
                      <a16:colId xmlns:a16="http://schemas.microsoft.com/office/drawing/2014/main" val="1809769425"/>
                    </a:ext>
                  </a:extLst>
                </a:gridCol>
                <a:gridCol w="1502228">
                  <a:extLst>
                    <a:ext uri="{9D8B030D-6E8A-4147-A177-3AD203B41FA5}">
                      <a16:colId xmlns:a16="http://schemas.microsoft.com/office/drawing/2014/main" val="1133939174"/>
                    </a:ext>
                  </a:extLst>
                </a:gridCol>
                <a:gridCol w="2294059">
                  <a:extLst>
                    <a:ext uri="{9D8B030D-6E8A-4147-A177-3AD203B41FA5}">
                      <a16:colId xmlns:a16="http://schemas.microsoft.com/office/drawing/2014/main" val="2381107636"/>
                    </a:ext>
                  </a:extLst>
                </a:gridCol>
                <a:gridCol w="2539198">
                  <a:extLst>
                    <a:ext uri="{9D8B030D-6E8A-4147-A177-3AD203B41FA5}">
                      <a16:colId xmlns:a16="http://schemas.microsoft.com/office/drawing/2014/main" val="710125590"/>
                    </a:ext>
                  </a:extLst>
                </a:gridCol>
                <a:gridCol w="2795876">
                  <a:extLst>
                    <a:ext uri="{9D8B030D-6E8A-4147-A177-3AD203B41FA5}">
                      <a16:colId xmlns:a16="http://schemas.microsoft.com/office/drawing/2014/main" val="2916683031"/>
                    </a:ext>
                  </a:extLst>
                </a:gridCol>
                <a:gridCol w="1053953">
                  <a:extLst>
                    <a:ext uri="{9D8B030D-6E8A-4147-A177-3AD203B41FA5}">
                      <a16:colId xmlns:a16="http://schemas.microsoft.com/office/drawing/2014/main" val="2387616180"/>
                    </a:ext>
                  </a:extLst>
                </a:gridCol>
              </a:tblGrid>
              <a:tr h="630688">
                <a:tc>
                  <a:txBody>
                    <a:bodyPr/>
                    <a:lstStyle/>
                    <a:p>
                      <a:pPr algn="ctr">
                        <a:lnSpc>
                          <a:spcPct val="107000"/>
                        </a:lnSpc>
                        <a:spcAft>
                          <a:spcPts val="0"/>
                        </a:spcAft>
                      </a:pPr>
                      <a:r>
                        <a:rPr lang="fr-FR" sz="1100" dirty="0">
                          <a:effectLst/>
                        </a:rPr>
                        <a:t>N</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gn="ctr">
                        <a:lnSpc>
                          <a:spcPct val="107000"/>
                        </a:lnSpc>
                        <a:spcAft>
                          <a:spcPts val="0"/>
                        </a:spcAft>
                      </a:pPr>
                      <a:r>
                        <a:rPr lang="fr-FR" sz="1600" dirty="0">
                          <a:effectLst/>
                        </a:rPr>
                        <a:t>SUB-REGION</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gn="ctr">
                        <a:lnSpc>
                          <a:spcPct val="107000"/>
                        </a:lnSpc>
                        <a:spcAft>
                          <a:spcPts val="0"/>
                        </a:spcAft>
                      </a:pPr>
                      <a:r>
                        <a:rPr lang="fr-FR" sz="1600" dirty="0">
                          <a:effectLst/>
                        </a:rPr>
                        <a:t>COUNTRY</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gn="ctr">
                        <a:lnSpc>
                          <a:spcPct val="107000"/>
                        </a:lnSpc>
                        <a:spcAft>
                          <a:spcPts val="0"/>
                        </a:spcAft>
                      </a:pPr>
                      <a:r>
                        <a:rPr lang="fr-FR" sz="1600" dirty="0">
                          <a:effectLst/>
                        </a:rPr>
                        <a:t>NAME</a:t>
                      </a:r>
                    </a:p>
                    <a:p>
                      <a:pPr algn="ctr">
                        <a:lnSpc>
                          <a:spcPct val="107000"/>
                        </a:lnSpc>
                        <a:spcAft>
                          <a:spcPts val="0"/>
                        </a:spcAft>
                      </a:pPr>
                      <a:r>
                        <a:rPr lang="fr-FR" sz="1600" dirty="0">
                          <a:effectLst/>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gn="ctr">
                        <a:lnSpc>
                          <a:spcPct val="107000"/>
                        </a:lnSpc>
                        <a:spcAft>
                          <a:spcPts val="0"/>
                        </a:spcAft>
                      </a:pPr>
                      <a:r>
                        <a:rPr lang="fr-FR" sz="1600" dirty="0">
                          <a:effectLst/>
                        </a:rPr>
                        <a:t>FUNCTION</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gn="ctr">
                        <a:lnSpc>
                          <a:spcPct val="107000"/>
                        </a:lnSpc>
                        <a:spcAft>
                          <a:spcPts val="0"/>
                        </a:spcAft>
                      </a:pPr>
                      <a:r>
                        <a:rPr lang="fr-FR" sz="1600" dirty="0">
                          <a:effectLst/>
                        </a:rPr>
                        <a:t>INSTITUTION</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gn="ctr">
                        <a:lnSpc>
                          <a:spcPct val="107000"/>
                        </a:lnSpc>
                        <a:spcAft>
                          <a:spcPts val="0"/>
                        </a:spcAft>
                      </a:pPr>
                      <a:r>
                        <a:rPr lang="fr-FR" sz="1600" dirty="0">
                          <a:effectLst/>
                        </a:rPr>
                        <a:t>GENDER</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extLst>
                  <a:ext uri="{0D108BD9-81ED-4DB2-BD59-A6C34878D82A}">
                    <a16:rowId xmlns:a16="http://schemas.microsoft.com/office/drawing/2014/main" val="2439789460"/>
                  </a:ext>
                </a:extLst>
              </a:tr>
              <a:tr h="643090">
                <a:tc>
                  <a:txBody>
                    <a:bodyPr/>
                    <a:lstStyle/>
                    <a:p>
                      <a:pPr algn="ctr">
                        <a:lnSpc>
                          <a:spcPct val="107000"/>
                        </a:lnSpc>
                        <a:spcAft>
                          <a:spcPts val="0"/>
                        </a:spcAft>
                      </a:pPr>
                      <a:r>
                        <a:rPr lang="fr-SN" sz="1200" dirty="0">
                          <a:effectLst/>
                        </a:rPr>
                        <a:t>3</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rowSpan="2">
                  <a:txBody>
                    <a:bodyPr/>
                    <a:lstStyle/>
                    <a:p>
                      <a:pPr algn="ctr">
                        <a:lnSpc>
                          <a:spcPct val="107000"/>
                        </a:lnSpc>
                        <a:spcAft>
                          <a:spcPts val="0"/>
                        </a:spcAft>
                      </a:pPr>
                      <a:r>
                        <a:rPr lang="en-US" sz="2000" dirty="0">
                          <a:effectLst/>
                        </a:rPr>
                        <a:t> </a:t>
                      </a:r>
                      <a:endParaRPr lang="fr-FR" sz="2000" dirty="0">
                        <a:effectLst/>
                      </a:endParaRPr>
                    </a:p>
                    <a:p>
                      <a:pPr algn="ctr">
                        <a:lnSpc>
                          <a:spcPct val="107000"/>
                        </a:lnSpc>
                        <a:spcAft>
                          <a:spcPts val="0"/>
                        </a:spcAft>
                      </a:pPr>
                      <a:r>
                        <a:rPr lang="en-US" sz="2000" dirty="0">
                          <a:effectLst/>
                        </a:rPr>
                        <a:t> </a:t>
                      </a:r>
                      <a:endParaRPr lang="fr-FR" sz="2000" dirty="0">
                        <a:effectLst/>
                      </a:endParaRPr>
                    </a:p>
                    <a:p>
                      <a:pPr algn="ctr">
                        <a:lnSpc>
                          <a:spcPct val="107000"/>
                        </a:lnSpc>
                        <a:spcAft>
                          <a:spcPts val="0"/>
                        </a:spcAft>
                      </a:pPr>
                      <a:r>
                        <a:rPr lang="en-US" sz="2000" dirty="0">
                          <a:effectLst/>
                        </a:rPr>
                        <a:t>Central Africa</a:t>
                      </a:r>
                      <a:endParaRPr lang="fr-FR" sz="2000" dirty="0">
                        <a:effectLst/>
                      </a:endParaRPr>
                    </a:p>
                    <a:p>
                      <a:pPr algn="ctr">
                        <a:lnSpc>
                          <a:spcPct val="107000"/>
                        </a:lnSpc>
                        <a:spcAft>
                          <a:spcPts val="0"/>
                        </a:spcAft>
                      </a:pPr>
                      <a:r>
                        <a:rPr lang="en-US" sz="2000" dirty="0">
                          <a:effectLst/>
                        </a:rPr>
                        <a:t>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gn="l">
                        <a:lnSpc>
                          <a:spcPct val="107000"/>
                        </a:lnSpc>
                        <a:spcAft>
                          <a:spcPts val="0"/>
                        </a:spcAft>
                      </a:pPr>
                      <a:r>
                        <a:rPr lang="fr-FR" sz="2000" b="0" dirty="0" err="1">
                          <a:effectLst/>
                        </a:rPr>
                        <a:t>Cameroon</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nchor="ctr"/>
                </a:tc>
                <a:tc>
                  <a:txBody>
                    <a:bodyPr/>
                    <a:lstStyle/>
                    <a:p>
                      <a:pPr>
                        <a:lnSpc>
                          <a:spcPct val="107000"/>
                        </a:lnSpc>
                        <a:spcAft>
                          <a:spcPts val="0"/>
                        </a:spcAft>
                      </a:pPr>
                      <a:r>
                        <a:rPr lang="fr-FR" sz="2000" b="0" dirty="0">
                          <a:effectLst/>
                        </a:rPr>
                        <a:t>Ms. </a:t>
                      </a:r>
                      <a:r>
                        <a:rPr lang="fr-FR" sz="2000" b="0" dirty="0" err="1">
                          <a:effectLst/>
                        </a:rPr>
                        <a:t>Uphie</a:t>
                      </a:r>
                      <a:r>
                        <a:rPr lang="fr-FR" sz="2000" b="0" dirty="0">
                          <a:effectLst/>
                        </a:rPr>
                        <a:t> </a:t>
                      </a:r>
                      <a:r>
                        <a:rPr lang="fr-FR" sz="2000" b="0" dirty="0" err="1">
                          <a:effectLst/>
                        </a:rPr>
                        <a:t>Chinje</a:t>
                      </a:r>
                      <a:r>
                        <a:rPr lang="fr-FR" sz="2000" b="0" dirty="0">
                          <a:effectLst/>
                        </a:rPr>
                        <a:t> Melo</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nSpc>
                          <a:spcPct val="107000"/>
                        </a:lnSpc>
                        <a:spcAft>
                          <a:spcPts val="0"/>
                        </a:spcAft>
                      </a:pPr>
                      <a:r>
                        <a:rPr lang="fr-FR" sz="2000" b="0" dirty="0">
                          <a:effectLst/>
                        </a:rPr>
                        <a:t> Rector  </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nSpc>
                          <a:spcPct val="107000"/>
                        </a:lnSpc>
                        <a:spcAft>
                          <a:spcPts val="0"/>
                        </a:spcAft>
                      </a:pPr>
                      <a:r>
                        <a:rPr lang="fr-FR" sz="2000" b="0" dirty="0">
                          <a:effectLst/>
                        </a:rPr>
                        <a:t> </a:t>
                      </a:r>
                      <a:r>
                        <a:rPr lang="fr-FR" sz="2000" b="0" dirty="0" err="1">
                          <a:effectLst/>
                        </a:rPr>
                        <a:t>Ngaoundere</a:t>
                      </a:r>
                      <a:r>
                        <a:rPr lang="fr-FR" sz="2000" b="0" dirty="0">
                          <a:effectLst/>
                        </a:rPr>
                        <a:t> </a:t>
                      </a:r>
                      <a:r>
                        <a:rPr lang="fr-FR" sz="2000" b="0" dirty="0" err="1">
                          <a:effectLst/>
                        </a:rPr>
                        <a:t>University</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nSpc>
                          <a:spcPct val="107000"/>
                        </a:lnSpc>
                        <a:spcAft>
                          <a:spcPts val="0"/>
                        </a:spcAft>
                      </a:pPr>
                      <a:r>
                        <a:rPr lang="fr-FR" sz="2000" b="0" dirty="0" err="1">
                          <a:effectLst/>
                        </a:rPr>
                        <a:t>Female</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extLst>
                  <a:ext uri="{0D108BD9-81ED-4DB2-BD59-A6C34878D82A}">
                    <a16:rowId xmlns:a16="http://schemas.microsoft.com/office/drawing/2014/main" val="1274124971"/>
                  </a:ext>
                </a:extLst>
              </a:tr>
              <a:tr h="951565">
                <a:tc>
                  <a:txBody>
                    <a:bodyPr/>
                    <a:lstStyle/>
                    <a:p>
                      <a:pPr algn="ctr">
                        <a:lnSpc>
                          <a:spcPct val="107000"/>
                        </a:lnSpc>
                        <a:spcAft>
                          <a:spcPts val="0"/>
                        </a:spcAft>
                      </a:pPr>
                      <a:r>
                        <a:rPr lang="fr-SN" sz="1200" dirty="0">
                          <a:effectLst/>
                          <a:latin typeface="Calibri" panose="020F0502020204030204" pitchFamily="34" charset="0"/>
                          <a:ea typeface="Calibri" panose="020F0502020204030204" pitchFamily="34" charset="0"/>
                          <a:cs typeface="Arial" panose="020B0604020202020204" pitchFamily="34" charset="0"/>
                        </a:rPr>
                        <a:t>4</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vMerge="1">
                  <a:txBody>
                    <a:bodyPr/>
                    <a:lstStyle/>
                    <a:p>
                      <a:endParaRPr lang="fr-FR" dirty="0"/>
                    </a:p>
                  </a:txBody>
                  <a:tcPr/>
                </a:tc>
                <a:tc>
                  <a:txBody>
                    <a:bodyPr/>
                    <a:lstStyle/>
                    <a:p>
                      <a:pPr algn="l">
                        <a:lnSpc>
                          <a:spcPct val="107000"/>
                        </a:lnSpc>
                        <a:spcAft>
                          <a:spcPts val="0"/>
                        </a:spcAft>
                      </a:pPr>
                      <a:r>
                        <a:rPr lang="fr-FR" sz="2000" b="0" dirty="0">
                          <a:effectLst/>
                        </a:rPr>
                        <a:t>Chad</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nchor="ctr"/>
                </a:tc>
                <a:tc>
                  <a:txBody>
                    <a:bodyPr/>
                    <a:lstStyle/>
                    <a:p>
                      <a:pPr>
                        <a:lnSpc>
                          <a:spcPct val="107000"/>
                        </a:lnSpc>
                        <a:spcAft>
                          <a:spcPts val="0"/>
                        </a:spcAft>
                      </a:pPr>
                      <a:r>
                        <a:rPr lang="fr-FR" sz="2000" b="0" dirty="0">
                          <a:effectLst/>
                        </a:rPr>
                        <a:t>Mr. </a:t>
                      </a:r>
                      <a:r>
                        <a:rPr lang="fr-FR" sz="2000" b="0" dirty="0" err="1">
                          <a:effectLst/>
                        </a:rPr>
                        <a:t>Mallaye</a:t>
                      </a:r>
                      <a:r>
                        <a:rPr lang="fr-FR" sz="2000" b="0" dirty="0">
                          <a:effectLst/>
                        </a:rPr>
                        <a:t> </a:t>
                      </a:r>
                    </a:p>
                    <a:p>
                      <a:pPr>
                        <a:lnSpc>
                          <a:spcPct val="107000"/>
                        </a:lnSpc>
                        <a:spcAft>
                          <a:spcPts val="0"/>
                        </a:spcAft>
                      </a:pPr>
                      <a:r>
                        <a:rPr lang="fr-FR" sz="2000" b="0" dirty="0" err="1">
                          <a:effectLst/>
                        </a:rPr>
                        <a:t>Douzounet</a:t>
                      </a:r>
                      <a:endParaRPr lang="fr-FR" sz="2000" b="0" dirty="0">
                        <a:effectLst/>
                      </a:endParaRPr>
                    </a:p>
                  </a:txBody>
                  <a:tcPr marL="20154" marR="20154" marT="0" marB="0"/>
                </a:tc>
                <a:tc>
                  <a:txBody>
                    <a:bodyPr/>
                    <a:lstStyle/>
                    <a:p>
                      <a:pPr>
                        <a:lnSpc>
                          <a:spcPct val="107000"/>
                        </a:lnSpc>
                        <a:spcAft>
                          <a:spcPts val="0"/>
                        </a:spcAft>
                      </a:pPr>
                      <a:r>
                        <a:rPr lang="fr-FR" sz="2000" b="0" dirty="0" err="1">
                          <a:effectLst/>
                        </a:rPr>
                        <a:t>Director</a:t>
                      </a:r>
                      <a:r>
                        <a:rPr lang="fr-FR" sz="2000" b="0" dirty="0">
                          <a:effectLst/>
                        </a:rPr>
                        <a:t> of </a:t>
                      </a:r>
                      <a:r>
                        <a:rPr lang="fr-FR" sz="2000" b="0" dirty="0" err="1">
                          <a:effectLst/>
                        </a:rPr>
                        <a:t>Economic</a:t>
                      </a:r>
                      <a:r>
                        <a:rPr lang="fr-FR" sz="2000" b="0" dirty="0">
                          <a:effectLst/>
                        </a:rPr>
                        <a:t> </a:t>
                      </a:r>
                      <a:r>
                        <a:rPr lang="fr-FR" sz="2000" b="0" dirty="0" err="1">
                          <a:effectLst/>
                        </a:rPr>
                        <a:t>Analysis</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nSpc>
                          <a:spcPct val="107000"/>
                        </a:lnSpc>
                        <a:spcAft>
                          <a:spcPts val="0"/>
                        </a:spcAft>
                      </a:pPr>
                      <a:r>
                        <a:rPr lang="fr-FR" sz="2000" b="0" dirty="0">
                          <a:effectLst/>
                        </a:rPr>
                        <a:t>Ministry of </a:t>
                      </a:r>
                      <a:r>
                        <a:rPr lang="fr-FR" sz="2000" b="0" dirty="0" err="1">
                          <a:effectLst/>
                        </a:rPr>
                        <a:t>Economic</a:t>
                      </a:r>
                      <a:r>
                        <a:rPr lang="fr-FR" sz="2000" b="0" dirty="0">
                          <a:effectLst/>
                        </a:rPr>
                        <a:t> and </a:t>
                      </a:r>
                      <a:r>
                        <a:rPr lang="fr-FR" sz="2000" b="0" dirty="0" err="1">
                          <a:effectLst/>
                        </a:rPr>
                        <a:t>Development</a:t>
                      </a:r>
                      <a:r>
                        <a:rPr lang="fr-FR" sz="2000" b="0" dirty="0">
                          <a:effectLst/>
                        </a:rPr>
                        <a:t> Planning</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nSpc>
                          <a:spcPct val="107000"/>
                        </a:lnSpc>
                        <a:spcAft>
                          <a:spcPts val="0"/>
                        </a:spcAft>
                      </a:pPr>
                      <a:r>
                        <a:rPr lang="fr-FR" sz="2000" b="0" dirty="0">
                          <a:effectLst/>
                        </a:rPr>
                        <a:t>Male</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extLst>
                  <a:ext uri="{0D108BD9-81ED-4DB2-BD59-A6C34878D82A}">
                    <a16:rowId xmlns:a16="http://schemas.microsoft.com/office/drawing/2014/main" val="727265281"/>
                  </a:ext>
                </a:extLst>
              </a:tr>
              <a:tr h="820209">
                <a:tc>
                  <a:txBody>
                    <a:bodyPr/>
                    <a:lstStyle/>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Arial" panose="020B0604020202020204" pitchFamily="34" charset="0"/>
                        </a:rPr>
                        <a:t>5</a:t>
                      </a:r>
                    </a:p>
                  </a:txBody>
                  <a:tcPr marL="20154" marR="20154" marT="0" marB="0"/>
                </a:tc>
                <a:tc row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fr-SN" sz="20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fr-SN" sz="20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fr-SN" sz="2000" dirty="0" err="1">
                          <a:effectLst/>
                        </a:rPr>
                        <a:t>Eastern</a:t>
                      </a:r>
                      <a:r>
                        <a:rPr lang="fr-SN" sz="2000" dirty="0">
                          <a:effectLst/>
                        </a:rPr>
                        <a:t> </a:t>
                      </a:r>
                      <a:r>
                        <a:rPr lang="fr-SN" sz="2000" dirty="0" err="1">
                          <a:effectLst/>
                        </a:rPr>
                        <a:t>Africa</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2000" b="0" dirty="0" err="1">
                          <a:effectLst/>
                        </a:rPr>
                        <a:t>Tanzania</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nchor="ctr"/>
                </a:tc>
                <a:tc>
                  <a:txBody>
                    <a:bodyPr/>
                    <a:lstStyle/>
                    <a:p>
                      <a:pPr>
                        <a:lnSpc>
                          <a:spcPct val="107000"/>
                        </a:lnSpc>
                        <a:spcAft>
                          <a:spcPts val="0"/>
                        </a:spcAft>
                      </a:pPr>
                      <a:r>
                        <a:rPr lang="fr-FR" sz="2000" b="0" dirty="0">
                          <a:effectLst/>
                        </a:rPr>
                        <a:t>Mr. </a:t>
                      </a:r>
                      <a:r>
                        <a:rPr lang="fr-FR" sz="2000" b="0" dirty="0" err="1">
                          <a:effectLst/>
                        </a:rPr>
                        <a:t>Tumaini</a:t>
                      </a:r>
                      <a:r>
                        <a:rPr lang="fr-FR" sz="2000" b="0" dirty="0">
                          <a:effectLst/>
                        </a:rPr>
                        <a:t> M </a:t>
                      </a:r>
                      <a:r>
                        <a:rPr lang="fr-FR" sz="2000" b="0" dirty="0" err="1">
                          <a:effectLst/>
                        </a:rPr>
                        <a:t>Katunzi</a:t>
                      </a:r>
                      <a:endParaRPr lang="fr-FR" sz="2000" b="0" dirty="0">
                        <a:effectLst/>
                      </a:endParaRPr>
                    </a:p>
                  </a:txBody>
                  <a:tcPr marL="20154" marR="20154" marT="0" marB="0"/>
                </a:tc>
                <a:tc>
                  <a:txBody>
                    <a:bodyPr/>
                    <a:lstStyle/>
                    <a:p>
                      <a:pPr>
                        <a:lnSpc>
                          <a:spcPct val="107000"/>
                        </a:lnSpc>
                        <a:spcAft>
                          <a:spcPts val="0"/>
                        </a:spcAft>
                      </a:pPr>
                      <a:r>
                        <a:rPr lang="en-US" sz="2000" b="0" dirty="0">
                          <a:effectLst/>
                        </a:rPr>
                        <a:t>Rector </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nSpc>
                          <a:spcPct val="107000"/>
                        </a:lnSpc>
                        <a:spcAft>
                          <a:spcPts val="0"/>
                        </a:spcAft>
                      </a:pPr>
                      <a:r>
                        <a:rPr lang="en-US" sz="2000" b="0" dirty="0">
                          <a:effectLst/>
                        </a:rPr>
                        <a:t>Eastern Africa Statistical Training Centre (EASTC)</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nSpc>
                          <a:spcPct val="107000"/>
                        </a:lnSpc>
                        <a:spcAft>
                          <a:spcPts val="0"/>
                        </a:spcAft>
                      </a:pPr>
                      <a:r>
                        <a:rPr lang="fr-FR" sz="2000" b="0" dirty="0">
                          <a:effectLst/>
                          <a:latin typeface="Calibri" panose="020F0502020204030204" pitchFamily="34" charset="0"/>
                          <a:ea typeface="Calibri" panose="020F0502020204030204" pitchFamily="34" charset="0"/>
                          <a:cs typeface="Arial" panose="020B0604020202020204" pitchFamily="34" charset="0"/>
                        </a:rPr>
                        <a:t>Male</a:t>
                      </a:r>
                    </a:p>
                  </a:txBody>
                  <a:tcPr marL="20154" marR="20154" marT="0" marB="0"/>
                </a:tc>
                <a:extLst>
                  <a:ext uri="{0D108BD9-81ED-4DB2-BD59-A6C34878D82A}">
                    <a16:rowId xmlns:a16="http://schemas.microsoft.com/office/drawing/2014/main" val="2770659183"/>
                  </a:ext>
                </a:extLst>
              </a:tr>
              <a:tr h="953214">
                <a:tc>
                  <a:txBody>
                    <a:bodyPr/>
                    <a:lstStyle/>
                    <a:p>
                      <a:pPr algn="ctr">
                        <a:lnSpc>
                          <a:spcPct val="107000"/>
                        </a:lnSpc>
                        <a:spcAft>
                          <a:spcPts val="0"/>
                        </a:spcAft>
                      </a:pPr>
                      <a:r>
                        <a:rPr lang="fr-FR" sz="1100" dirty="0">
                          <a:effectLst/>
                          <a:latin typeface="Calibri" panose="020F0502020204030204" pitchFamily="34" charset="0"/>
                          <a:ea typeface="Calibri" panose="020F0502020204030204" pitchFamily="34" charset="0"/>
                          <a:cs typeface="Arial" panose="020B0604020202020204" pitchFamily="34" charset="0"/>
                        </a:rPr>
                        <a:t>6</a:t>
                      </a:r>
                    </a:p>
                  </a:txBody>
                  <a:tcPr marL="20154" marR="20154" marT="0" marB="0"/>
                </a:tc>
                <a:tc vMerge="1">
                  <a:txBody>
                    <a:bodyPr/>
                    <a:lstStyle/>
                    <a:p>
                      <a:pPr algn="ctr">
                        <a:lnSpc>
                          <a:spcPct val="107000"/>
                        </a:lnSpc>
                        <a:spcAft>
                          <a:spcPts val="0"/>
                        </a:spcAft>
                      </a:pP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2000" b="0" dirty="0">
                          <a:effectLst/>
                        </a:rPr>
                        <a:t>Uganda</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nchor="ctr"/>
                </a:tc>
                <a:tc>
                  <a:txBody>
                    <a:bodyPr/>
                    <a:lstStyle/>
                    <a:p>
                      <a:pPr>
                        <a:lnSpc>
                          <a:spcPct val="107000"/>
                        </a:lnSpc>
                        <a:spcAft>
                          <a:spcPts val="0"/>
                        </a:spcAft>
                      </a:pPr>
                      <a:endParaRPr lang="fr-FR" sz="2000" b="0" dirty="0">
                        <a:effectLst/>
                      </a:endParaRPr>
                    </a:p>
                    <a:p>
                      <a:pPr>
                        <a:lnSpc>
                          <a:spcPct val="107000"/>
                        </a:lnSpc>
                        <a:spcAft>
                          <a:spcPts val="0"/>
                        </a:spcAft>
                      </a:pPr>
                      <a:r>
                        <a:rPr lang="fr-FR" sz="2000" b="0" dirty="0">
                          <a:effectLst/>
                        </a:rPr>
                        <a:t>Ms. Pamela </a:t>
                      </a:r>
                      <a:r>
                        <a:rPr lang="fr-FR" sz="2000" b="0" dirty="0" err="1">
                          <a:effectLst/>
                        </a:rPr>
                        <a:t>Mbabazi</a:t>
                      </a:r>
                      <a:r>
                        <a:rPr lang="fr-FR" sz="2000" b="0" dirty="0">
                          <a:effectLst/>
                        </a:rPr>
                        <a:t> </a:t>
                      </a:r>
                    </a:p>
                    <a:p>
                      <a:pPr>
                        <a:lnSpc>
                          <a:spcPct val="107000"/>
                        </a:lnSpc>
                        <a:spcAft>
                          <a:spcPts val="0"/>
                        </a:spcAft>
                      </a:pPr>
                      <a:r>
                        <a:rPr lang="fr-FR" sz="2000" b="0" dirty="0">
                          <a:effectLst/>
                        </a:rPr>
                        <a:t>  </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nSpc>
                          <a:spcPct val="107000"/>
                        </a:lnSpc>
                        <a:spcAft>
                          <a:spcPts val="0"/>
                        </a:spcAft>
                      </a:pPr>
                      <a:endParaRPr lang="fr-FR" sz="2000" b="0" dirty="0">
                        <a:effectLst/>
                      </a:endParaRPr>
                    </a:p>
                    <a:p>
                      <a:pPr>
                        <a:lnSpc>
                          <a:spcPct val="107000"/>
                        </a:lnSpc>
                        <a:spcAft>
                          <a:spcPts val="0"/>
                        </a:spcAft>
                      </a:pPr>
                      <a:r>
                        <a:rPr lang="fr-FR" sz="2000" b="0" dirty="0" err="1">
                          <a:effectLst/>
                        </a:rPr>
                        <a:t>Director</a:t>
                      </a:r>
                      <a:r>
                        <a:rPr lang="fr-FR" sz="2000" b="0" dirty="0">
                          <a:effectLst/>
                        </a:rPr>
                        <a:t> General</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nSpc>
                          <a:spcPct val="107000"/>
                        </a:lnSpc>
                        <a:spcAft>
                          <a:spcPts val="0"/>
                        </a:spcAft>
                      </a:pPr>
                      <a:endParaRPr lang="en-US" sz="2000" b="0" dirty="0">
                        <a:effectLst/>
                      </a:endParaRPr>
                    </a:p>
                    <a:p>
                      <a:pPr>
                        <a:lnSpc>
                          <a:spcPct val="107000"/>
                        </a:lnSpc>
                        <a:spcAft>
                          <a:spcPts val="0"/>
                        </a:spcAft>
                      </a:pPr>
                      <a:r>
                        <a:rPr lang="en-US" sz="2000" b="0" dirty="0">
                          <a:effectLst/>
                        </a:rPr>
                        <a:t>Development planning authority</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nSpc>
                          <a:spcPct val="107000"/>
                        </a:lnSpc>
                        <a:spcAft>
                          <a:spcPts val="0"/>
                        </a:spcAft>
                      </a:pPr>
                      <a:endParaRPr lang="fr-FR" sz="20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fr-FR" sz="2000" b="0" dirty="0" err="1">
                          <a:effectLst/>
                          <a:latin typeface="Calibri" panose="020F0502020204030204" pitchFamily="34" charset="0"/>
                          <a:ea typeface="Calibri" panose="020F0502020204030204" pitchFamily="34" charset="0"/>
                          <a:cs typeface="Arial" panose="020B0604020202020204" pitchFamily="34" charset="0"/>
                        </a:rPr>
                        <a:t>Female</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extLst>
                  <a:ext uri="{0D108BD9-81ED-4DB2-BD59-A6C34878D82A}">
                    <a16:rowId xmlns:a16="http://schemas.microsoft.com/office/drawing/2014/main" val="1458082396"/>
                  </a:ext>
                </a:extLst>
              </a:tr>
            </a:tbl>
          </a:graphicData>
        </a:graphic>
      </p:graphicFrame>
    </p:spTree>
    <p:extLst>
      <p:ext uri="{BB962C8B-B14F-4D97-AF65-F5344CB8AC3E}">
        <p14:creationId xmlns:p14="http://schemas.microsoft.com/office/powerpoint/2010/main" val="106317551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pture d’écran, Graphique, Bleu électrique, bleu&#10;&#10;Description générée automatiquement">
            <a:extLst>
              <a:ext uri="{FF2B5EF4-FFF2-40B4-BE49-F238E27FC236}">
                <a16:creationId xmlns:a16="http://schemas.microsoft.com/office/drawing/2014/main" id="{15BB6F3F-74B5-F7EF-853B-AE77213A87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1683" y="-111348"/>
            <a:ext cx="2048117" cy="6858000"/>
          </a:xfrm>
          <a:prstGeom prst="rect">
            <a:avLst/>
          </a:prstGeom>
        </p:spPr>
      </p:pic>
      <p:graphicFrame>
        <p:nvGraphicFramePr>
          <p:cNvPr id="3" name="Tableau 2">
            <a:extLst>
              <a:ext uri="{FF2B5EF4-FFF2-40B4-BE49-F238E27FC236}">
                <a16:creationId xmlns:a16="http://schemas.microsoft.com/office/drawing/2014/main" id="{F1EA2254-D9D9-4AFF-B091-2A117634ED2F}"/>
              </a:ext>
            </a:extLst>
          </p:cNvPr>
          <p:cNvGraphicFramePr>
            <a:graphicFrameLocks noGrp="1"/>
          </p:cNvGraphicFramePr>
          <p:nvPr>
            <p:extLst>
              <p:ext uri="{D42A27DB-BD31-4B8C-83A1-F6EECF244321}">
                <p14:modId xmlns:p14="http://schemas.microsoft.com/office/powerpoint/2010/main" val="525736170"/>
              </p:ext>
            </p:extLst>
          </p:nvPr>
        </p:nvGraphicFramePr>
        <p:xfrm>
          <a:off x="0" y="732571"/>
          <a:ext cx="12329800" cy="6125429"/>
        </p:xfrm>
        <a:graphic>
          <a:graphicData uri="http://schemas.openxmlformats.org/drawingml/2006/table">
            <a:tbl>
              <a:tblPr firstRow="1" firstCol="1" bandRow="1">
                <a:tableStyleId>{5C22544A-7EE6-4342-B048-85BDC9FD1C3A}</a:tableStyleId>
              </a:tblPr>
              <a:tblGrid>
                <a:gridCol w="556523">
                  <a:extLst>
                    <a:ext uri="{9D8B030D-6E8A-4147-A177-3AD203B41FA5}">
                      <a16:colId xmlns:a16="http://schemas.microsoft.com/office/drawing/2014/main" val="1839258282"/>
                    </a:ext>
                  </a:extLst>
                </a:gridCol>
                <a:gridCol w="1359363">
                  <a:extLst>
                    <a:ext uri="{9D8B030D-6E8A-4147-A177-3AD203B41FA5}">
                      <a16:colId xmlns:a16="http://schemas.microsoft.com/office/drawing/2014/main" val="1161746661"/>
                    </a:ext>
                  </a:extLst>
                </a:gridCol>
                <a:gridCol w="1349828">
                  <a:extLst>
                    <a:ext uri="{9D8B030D-6E8A-4147-A177-3AD203B41FA5}">
                      <a16:colId xmlns:a16="http://schemas.microsoft.com/office/drawing/2014/main" val="3447234644"/>
                    </a:ext>
                  </a:extLst>
                </a:gridCol>
                <a:gridCol w="2830286">
                  <a:extLst>
                    <a:ext uri="{9D8B030D-6E8A-4147-A177-3AD203B41FA5}">
                      <a16:colId xmlns:a16="http://schemas.microsoft.com/office/drawing/2014/main" val="32403177"/>
                    </a:ext>
                  </a:extLst>
                </a:gridCol>
                <a:gridCol w="2373086">
                  <a:extLst>
                    <a:ext uri="{9D8B030D-6E8A-4147-A177-3AD203B41FA5}">
                      <a16:colId xmlns:a16="http://schemas.microsoft.com/office/drawing/2014/main" val="3174163394"/>
                    </a:ext>
                  </a:extLst>
                </a:gridCol>
                <a:gridCol w="2586024">
                  <a:extLst>
                    <a:ext uri="{9D8B030D-6E8A-4147-A177-3AD203B41FA5}">
                      <a16:colId xmlns:a16="http://schemas.microsoft.com/office/drawing/2014/main" val="3580051826"/>
                    </a:ext>
                  </a:extLst>
                </a:gridCol>
                <a:gridCol w="1274690">
                  <a:extLst>
                    <a:ext uri="{9D8B030D-6E8A-4147-A177-3AD203B41FA5}">
                      <a16:colId xmlns:a16="http://schemas.microsoft.com/office/drawing/2014/main" val="826597537"/>
                    </a:ext>
                  </a:extLst>
                </a:gridCol>
              </a:tblGrid>
              <a:tr h="346535">
                <a:tc>
                  <a:txBody>
                    <a:bodyPr/>
                    <a:lstStyle/>
                    <a:p>
                      <a:pPr algn="ctr">
                        <a:lnSpc>
                          <a:spcPct val="107000"/>
                        </a:lnSpc>
                        <a:spcAft>
                          <a:spcPts val="0"/>
                        </a:spcAft>
                      </a:pPr>
                      <a:r>
                        <a:rPr lang="fr-FR" sz="1600" dirty="0">
                          <a:effectLst/>
                        </a:rPr>
                        <a:t>N</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600" dirty="0">
                          <a:effectLst/>
                        </a:rPr>
                        <a:t>SUB-REGION</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r-FR" sz="1600" dirty="0">
                          <a:effectLst/>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600" dirty="0">
                          <a:effectLst/>
                        </a:rPr>
                        <a:t>COUNTRY</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600" dirty="0">
                          <a:effectLst/>
                        </a:rPr>
                        <a:t>NAME</a:t>
                      </a:r>
                    </a:p>
                  </a:txBody>
                  <a:tcPr marL="20154" marR="20154"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600" dirty="0">
                          <a:effectLst/>
                        </a:rPr>
                        <a:t>FUNCTION</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600" dirty="0">
                          <a:effectLst/>
                        </a:rPr>
                        <a:t>INSTITUTION</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fr-FR" sz="1600" dirty="0">
                          <a:effectLst/>
                        </a:rPr>
                        <a:t>GENDER</a:t>
                      </a:r>
                      <a:endParaRPr lang="fr-FR"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extLst>
                  <a:ext uri="{0D108BD9-81ED-4DB2-BD59-A6C34878D82A}">
                    <a16:rowId xmlns:a16="http://schemas.microsoft.com/office/drawing/2014/main" val="28958190"/>
                  </a:ext>
                </a:extLst>
              </a:tr>
              <a:tr h="804632">
                <a:tc>
                  <a:txBody>
                    <a:bodyPr/>
                    <a:lstStyle/>
                    <a:p>
                      <a:pPr algn="ctr">
                        <a:lnSpc>
                          <a:spcPct val="107000"/>
                        </a:lnSpc>
                        <a:spcAft>
                          <a:spcPts val="0"/>
                        </a:spcAft>
                      </a:pPr>
                      <a:r>
                        <a:rPr lang="en-US" sz="1600" dirty="0">
                          <a:effectLst/>
                        </a:rPr>
                        <a:t>7</a:t>
                      </a:r>
                      <a:endParaRPr lang="fr-FR" sz="1600" dirty="0">
                        <a:effectLst/>
                        <a:latin typeface="Calibri" panose="020F0502020204030204" pitchFamily="34" charset="0"/>
                        <a:ea typeface="+mn-ea"/>
                        <a:cs typeface="Arial" panose="020B0604020202020204" pitchFamily="34" charset="0"/>
                      </a:endParaRPr>
                    </a:p>
                  </a:txBody>
                  <a:tcPr marL="20154" marR="20154" marT="0" marB="0"/>
                </a:tc>
                <a:tc row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fr-SN" sz="2000" b="0" kern="1200" dirty="0">
                        <a:solidFill>
                          <a:schemeClr val="dk1"/>
                        </a:solidFill>
                        <a:effectLst/>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fr-SN" sz="2000" b="0" kern="1200" dirty="0">
                        <a:solidFill>
                          <a:schemeClr val="dk1"/>
                        </a:solidFill>
                        <a:effectLst/>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fr-SN" sz="2000" b="0" kern="1200" dirty="0">
                        <a:solidFill>
                          <a:schemeClr val="dk1"/>
                        </a:solidFill>
                        <a:effectLst/>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fr-SN" sz="2000" b="0" kern="1200" dirty="0" err="1">
                          <a:solidFill>
                            <a:schemeClr val="dk1"/>
                          </a:solidFill>
                          <a:effectLst/>
                          <a:latin typeface="+mn-lt"/>
                          <a:ea typeface="+mn-ea"/>
                          <a:cs typeface="+mn-cs"/>
                        </a:rPr>
                        <a:t>Northern</a:t>
                      </a:r>
                      <a:r>
                        <a:rPr lang="fr-SN" sz="2000" b="0" kern="1200" dirty="0">
                          <a:solidFill>
                            <a:schemeClr val="dk1"/>
                          </a:solidFill>
                          <a:effectLst/>
                          <a:latin typeface="+mn-lt"/>
                          <a:ea typeface="+mn-ea"/>
                          <a:cs typeface="+mn-cs"/>
                        </a:rPr>
                        <a:t> </a:t>
                      </a:r>
                      <a:r>
                        <a:rPr lang="fr-SN" sz="2000" b="0" kern="1200" dirty="0" err="1">
                          <a:solidFill>
                            <a:schemeClr val="dk1"/>
                          </a:solidFill>
                          <a:effectLst/>
                          <a:latin typeface="+mn-lt"/>
                          <a:ea typeface="+mn-ea"/>
                          <a:cs typeface="+mn-cs"/>
                        </a:rPr>
                        <a:t>Africa</a:t>
                      </a:r>
                      <a:endParaRPr lang="fr-FR" sz="2000" b="0" kern="1200" dirty="0">
                        <a:solidFill>
                          <a:schemeClr val="dk1"/>
                        </a:solidFill>
                        <a:effectLst/>
                        <a:latin typeface="+mn-lt"/>
                        <a:ea typeface="+mn-ea"/>
                        <a:cs typeface="+mn-cs"/>
                      </a:endParaRPr>
                    </a:p>
                    <a:p>
                      <a:pPr>
                        <a:lnSpc>
                          <a:spcPct val="107000"/>
                        </a:lnSpc>
                        <a:spcAft>
                          <a:spcPts val="0"/>
                        </a:spcAft>
                      </a:pPr>
                      <a:endParaRPr lang="fr-FR" sz="2000" b="0" dirty="0">
                        <a:effectLst/>
                        <a:latin typeface="Calibri" panose="020F0502020204030204" pitchFamily="34" charset="0"/>
                        <a:ea typeface="+mn-ea"/>
                        <a:cs typeface="Arial" panose="020B0604020202020204" pitchFamily="34" charset="0"/>
                      </a:endParaRPr>
                    </a:p>
                  </a:txBody>
                  <a:tcPr marL="20154" marR="20154"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2000" b="0" dirty="0">
                          <a:effectLst/>
                        </a:rPr>
                        <a:t>Algeria</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nSpc>
                          <a:spcPct val="107000"/>
                        </a:lnSpc>
                        <a:spcAft>
                          <a:spcPts val="0"/>
                        </a:spcAft>
                      </a:pPr>
                      <a:r>
                        <a:rPr lang="fr-FR" sz="2000" b="0" dirty="0">
                          <a:effectLst/>
                        </a:rPr>
                        <a:t>Prof.  Youcef </a:t>
                      </a:r>
                      <a:r>
                        <a:rPr lang="fr-FR" sz="2000" b="0" dirty="0" err="1">
                          <a:effectLst/>
                        </a:rPr>
                        <a:t>Benabdallah</a:t>
                      </a:r>
                      <a:endParaRPr lang="fr-FR" sz="2000" b="0" dirty="0">
                        <a:effectLst/>
                      </a:endParaRPr>
                    </a:p>
                    <a:p>
                      <a:pPr>
                        <a:lnSpc>
                          <a:spcPct val="107000"/>
                        </a:lnSpc>
                        <a:spcAft>
                          <a:spcPts val="0"/>
                        </a:spcAft>
                      </a:pPr>
                      <a:r>
                        <a:rPr lang="fr-FR" sz="2000" b="0" dirty="0">
                          <a:effectLst/>
                        </a:rPr>
                        <a:t> </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nSpc>
                          <a:spcPct val="107000"/>
                        </a:lnSpc>
                        <a:spcAft>
                          <a:spcPts val="0"/>
                        </a:spcAft>
                      </a:pPr>
                      <a:r>
                        <a:rPr lang="fr-FR" sz="2000" b="0" dirty="0" err="1">
                          <a:effectLst/>
                        </a:rPr>
                        <a:t>Retired</a:t>
                      </a:r>
                      <a:r>
                        <a:rPr lang="fr-FR" sz="2000" b="0" dirty="0">
                          <a:effectLst/>
                        </a:rPr>
                        <a:t>  </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nSpc>
                          <a:spcPct val="107000"/>
                        </a:lnSpc>
                        <a:spcAft>
                          <a:spcPts val="0"/>
                        </a:spcAft>
                      </a:pPr>
                      <a:endParaRPr lang="en-US" sz="200" b="0" dirty="0">
                        <a:effectLst/>
                      </a:endParaRPr>
                    </a:p>
                    <a:p>
                      <a:pPr>
                        <a:lnSpc>
                          <a:spcPct val="107000"/>
                        </a:lnSpc>
                        <a:spcAft>
                          <a:spcPts val="0"/>
                        </a:spcAft>
                      </a:pPr>
                      <a:r>
                        <a:rPr lang="en-US" sz="2000" b="0" dirty="0">
                          <a:effectLst/>
                        </a:rPr>
                        <a:t>Former Senior Advisor au CNESE </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gn="l">
                        <a:lnSpc>
                          <a:spcPct val="107000"/>
                        </a:lnSpc>
                        <a:spcAft>
                          <a:spcPts val="0"/>
                        </a:spcAft>
                      </a:pPr>
                      <a:r>
                        <a:rPr lang="fr-FR" sz="2000" b="0" dirty="0">
                          <a:effectLst/>
                          <a:latin typeface="Calibri" panose="020F0502020204030204" pitchFamily="34" charset="0"/>
                          <a:ea typeface="Calibri" panose="020F0502020204030204" pitchFamily="34" charset="0"/>
                          <a:cs typeface="Arial" panose="020B0604020202020204" pitchFamily="34" charset="0"/>
                        </a:rPr>
                        <a:t> Male</a:t>
                      </a:r>
                    </a:p>
                  </a:txBody>
                  <a:tcPr marL="20154" marR="20154" marT="0" marB="0"/>
                </a:tc>
                <a:extLst>
                  <a:ext uri="{0D108BD9-81ED-4DB2-BD59-A6C34878D82A}">
                    <a16:rowId xmlns:a16="http://schemas.microsoft.com/office/drawing/2014/main" val="1227544704"/>
                  </a:ext>
                </a:extLst>
              </a:tr>
              <a:tr h="1143508">
                <a:tc>
                  <a:txBody>
                    <a:bodyPr/>
                    <a:lstStyle/>
                    <a:p>
                      <a:pPr algn="ctr">
                        <a:lnSpc>
                          <a:spcPct val="107000"/>
                        </a:lnSpc>
                        <a:spcAft>
                          <a:spcPts val="0"/>
                        </a:spcAft>
                      </a:pPr>
                      <a:r>
                        <a:rPr lang="en-US" sz="1600">
                          <a:effectLst/>
                        </a:rPr>
                        <a:t>8</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vMerge="1">
                  <a:txBody>
                    <a:bodyPr/>
                    <a:lstStyle/>
                    <a:p>
                      <a:pPr>
                        <a:lnSpc>
                          <a:spcPct val="107000"/>
                        </a:lnSpc>
                        <a:spcAft>
                          <a:spcPts val="0"/>
                        </a:spcAft>
                      </a:pPr>
                      <a:endParaRPr lang="fr-FR" sz="1600" b="1" dirty="0">
                        <a:effectLst/>
                      </a:endParaRPr>
                    </a:p>
                  </a:txBody>
                  <a:tcPr marL="20154" marR="20154"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2000" b="0" dirty="0">
                          <a:effectLst/>
                        </a:rPr>
                        <a:t>Morocco</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2000" b="0" dirty="0">
                          <a:effectLst/>
                        </a:rPr>
                        <a:t>Ms. Arabi Fatima </a:t>
                      </a:r>
                    </a:p>
                    <a:p>
                      <a:pPr>
                        <a:lnSpc>
                          <a:spcPct val="107000"/>
                        </a:lnSpc>
                        <a:spcAft>
                          <a:spcPts val="0"/>
                        </a:spcAft>
                      </a:pP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nSpc>
                          <a:spcPct val="107000"/>
                        </a:lnSpc>
                        <a:spcAft>
                          <a:spcPts val="0"/>
                        </a:spcAft>
                      </a:pPr>
                      <a:r>
                        <a:rPr lang="fr-FR" sz="2000" b="0" dirty="0">
                          <a:effectLst/>
                        </a:rPr>
                        <a:t>Director </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nSpc>
                          <a:spcPct val="107000"/>
                        </a:lnSpc>
                        <a:spcAft>
                          <a:spcPts val="0"/>
                        </a:spcAft>
                      </a:pPr>
                      <a:endParaRPr lang="fr-FR" sz="600" b="0" dirty="0">
                        <a:effectLst/>
                      </a:endParaRPr>
                    </a:p>
                    <a:p>
                      <a:pPr>
                        <a:lnSpc>
                          <a:spcPct val="107000"/>
                        </a:lnSpc>
                        <a:spcAft>
                          <a:spcPts val="0"/>
                        </a:spcAft>
                      </a:pPr>
                      <a:r>
                        <a:rPr lang="fr-FR" sz="2000" b="0" dirty="0">
                          <a:effectLst/>
                        </a:rPr>
                        <a:t>Ecole Nationale de Commerce et de Gestion</a:t>
                      </a:r>
                      <a:r>
                        <a:rPr lang="en-US" sz="2000" b="0" dirty="0">
                          <a:effectLst/>
                        </a:rPr>
                        <a:t> – Marrakech </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gn="l"/>
                      <a:r>
                        <a:rPr lang="fr-FR" sz="2000" b="0" dirty="0"/>
                        <a:t> </a:t>
                      </a:r>
                      <a:r>
                        <a:rPr lang="fr-FR" sz="2000" b="0" dirty="0" err="1"/>
                        <a:t>Female</a:t>
                      </a:r>
                      <a:endParaRPr lang="fr-FR" sz="2000" b="0" dirty="0"/>
                    </a:p>
                  </a:txBody>
                  <a:tcPr marL="20154" marR="20154" marT="0" marB="0"/>
                </a:tc>
                <a:extLst>
                  <a:ext uri="{0D108BD9-81ED-4DB2-BD59-A6C34878D82A}">
                    <a16:rowId xmlns:a16="http://schemas.microsoft.com/office/drawing/2014/main" val="3641348435"/>
                  </a:ext>
                </a:extLst>
              </a:tr>
              <a:tr h="1076884">
                <a:tc>
                  <a:txBody>
                    <a:bodyPr/>
                    <a:lstStyle/>
                    <a:p>
                      <a:pPr algn="ctr">
                        <a:lnSpc>
                          <a:spcPct val="107000"/>
                        </a:lnSpc>
                        <a:spcAft>
                          <a:spcPts val="0"/>
                        </a:spcAft>
                      </a:pPr>
                      <a:r>
                        <a:rPr lang="fr-SN" sz="1600" dirty="0">
                          <a:effectLst/>
                        </a:rPr>
                        <a:t>9</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rowSpan="2">
                  <a:txBody>
                    <a:bodyPr/>
                    <a:lstStyle/>
                    <a:p>
                      <a:pPr>
                        <a:lnSpc>
                          <a:spcPct val="107000"/>
                        </a:lnSpc>
                        <a:spcAft>
                          <a:spcPts val="0"/>
                        </a:spcAft>
                      </a:pPr>
                      <a:r>
                        <a:rPr lang="fr-FR" sz="2000" b="0" dirty="0">
                          <a:effectLst/>
                        </a:rPr>
                        <a:t> </a:t>
                      </a:r>
                    </a:p>
                    <a:p>
                      <a:pPr algn="ctr">
                        <a:lnSpc>
                          <a:spcPct val="107000"/>
                        </a:lnSpc>
                        <a:spcAft>
                          <a:spcPts val="0"/>
                        </a:spcAft>
                      </a:pPr>
                      <a:endParaRPr lang="fr-FR" sz="2000" b="0" dirty="0">
                        <a:effectLst/>
                      </a:endParaRPr>
                    </a:p>
                    <a:p>
                      <a:pPr algn="ctr">
                        <a:lnSpc>
                          <a:spcPct val="107000"/>
                        </a:lnSpc>
                        <a:spcAft>
                          <a:spcPts val="0"/>
                        </a:spcAft>
                      </a:pPr>
                      <a:r>
                        <a:rPr lang="fr-FR" sz="2000" b="0" dirty="0">
                          <a:effectLst/>
                        </a:rPr>
                        <a:t> </a:t>
                      </a:r>
                      <a:r>
                        <a:rPr lang="fr-SN" sz="2000" b="0" dirty="0" err="1">
                          <a:effectLst/>
                        </a:rPr>
                        <a:t>Southern</a:t>
                      </a:r>
                      <a:endParaRPr lang="fr-SN" sz="2000" b="0" dirty="0">
                        <a:effectLst/>
                      </a:endParaRPr>
                    </a:p>
                    <a:p>
                      <a:pPr algn="ctr">
                        <a:lnSpc>
                          <a:spcPct val="107000"/>
                        </a:lnSpc>
                        <a:spcAft>
                          <a:spcPts val="0"/>
                        </a:spcAft>
                      </a:pPr>
                      <a:r>
                        <a:rPr lang="fr-SN" sz="2000" b="0" dirty="0" err="1">
                          <a:effectLst/>
                        </a:rPr>
                        <a:t>Africa</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0" dirty="0">
                          <a:effectLst/>
                        </a:rPr>
                        <a:t>Angola</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p>
                      <a:endParaRPr lang="fr-FR" sz="2000" b="0" dirty="0"/>
                    </a:p>
                  </a:txBody>
                  <a:tcPr marL="20154" marR="20154" marT="0" marB="0"/>
                </a:tc>
                <a:tc>
                  <a:txBody>
                    <a:bodyPr/>
                    <a:lstStyle/>
                    <a:p>
                      <a:pPr>
                        <a:lnSpc>
                          <a:spcPct val="107000"/>
                        </a:lnSpc>
                        <a:spcAft>
                          <a:spcPts val="0"/>
                        </a:spcAft>
                      </a:pPr>
                      <a:r>
                        <a:rPr lang="fr-FR" sz="2000" b="0" dirty="0">
                          <a:effectLst/>
                        </a:rPr>
                        <a:t>Mr Jeronimo </a:t>
                      </a:r>
                      <a:r>
                        <a:rPr lang="fr-FR" sz="2000" b="0" dirty="0" err="1">
                          <a:effectLst/>
                        </a:rPr>
                        <a:t>Pongolola</a:t>
                      </a:r>
                      <a:r>
                        <a:rPr lang="fr-FR" sz="2000" b="0" dirty="0">
                          <a:effectLst/>
                        </a:rPr>
                        <a:t>  </a:t>
                      </a:r>
                    </a:p>
                  </a:txBody>
                  <a:tcPr marL="20154" marR="20154" marT="0" marB="0"/>
                </a:tc>
                <a:tc>
                  <a:txBody>
                    <a:bodyPr/>
                    <a:lstStyle/>
                    <a:p>
                      <a:pPr>
                        <a:lnSpc>
                          <a:spcPct val="107000"/>
                        </a:lnSpc>
                        <a:spcAft>
                          <a:spcPts val="0"/>
                        </a:spcAft>
                      </a:pPr>
                      <a:r>
                        <a:rPr lang="en-US" sz="2000" b="0" dirty="0">
                          <a:effectLst/>
                        </a:rPr>
                        <a:t>Director for </a:t>
                      </a:r>
                      <a:r>
                        <a:rPr lang="en-US" sz="2000" b="0" dirty="0" err="1">
                          <a:effectLst/>
                        </a:rPr>
                        <a:t>Internat.</a:t>
                      </a:r>
                      <a:r>
                        <a:rPr lang="en-US" sz="2000" b="0" dirty="0">
                          <a:effectLst/>
                        </a:rPr>
                        <a:t> Economic Cooperation and Integration</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nSpc>
                          <a:spcPct val="107000"/>
                        </a:lnSpc>
                        <a:spcAft>
                          <a:spcPts val="0"/>
                        </a:spcAft>
                      </a:pPr>
                      <a:r>
                        <a:rPr lang="en-US" sz="2000" b="0" dirty="0">
                          <a:effectLst/>
                        </a:rPr>
                        <a:t>Ministry of Economy and Planning</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gn="l">
                        <a:lnSpc>
                          <a:spcPct val="107000"/>
                        </a:lnSpc>
                        <a:spcAft>
                          <a:spcPts val="0"/>
                        </a:spcAft>
                      </a:pPr>
                      <a:r>
                        <a:rPr lang="fr-FR" sz="2000" b="0" dirty="0">
                          <a:effectLst/>
                        </a:rPr>
                        <a:t> Male</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extLst>
                  <a:ext uri="{0D108BD9-81ED-4DB2-BD59-A6C34878D82A}">
                    <a16:rowId xmlns:a16="http://schemas.microsoft.com/office/drawing/2014/main" val="1169718937"/>
                  </a:ext>
                </a:extLst>
              </a:tr>
              <a:tr h="804631">
                <a:tc>
                  <a:txBody>
                    <a:bodyPr/>
                    <a:lstStyle/>
                    <a:p>
                      <a:pPr algn="ctr">
                        <a:lnSpc>
                          <a:spcPct val="107000"/>
                        </a:lnSpc>
                        <a:spcAft>
                          <a:spcPts val="0"/>
                        </a:spcAft>
                      </a:pPr>
                      <a:r>
                        <a:rPr lang="fr-SN" sz="1600">
                          <a:effectLst/>
                        </a:rPr>
                        <a:t>10</a:t>
                      </a:r>
                      <a:endParaRPr lang="fr-FR" sz="160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vMerge="1">
                  <a:txBody>
                    <a:bodyPr/>
                    <a:lstStyle/>
                    <a:p>
                      <a:endParaRPr lang="fr-FR" dirty="0"/>
                    </a:p>
                  </a:txBody>
                  <a:tcPr marL="20154" marR="20154"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effectLst/>
                        </a:rPr>
                        <a:t>Malawi</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p>
                      <a:endParaRPr lang="fr-FR" sz="2000" b="0" dirty="0"/>
                    </a:p>
                  </a:txBody>
                  <a:tcPr marL="20154" marR="20154" marT="0" marB="0"/>
                </a:tc>
                <a:tc>
                  <a:txBody>
                    <a:bodyPr/>
                    <a:lstStyle/>
                    <a:p>
                      <a:pPr>
                        <a:lnSpc>
                          <a:spcPct val="107000"/>
                        </a:lnSpc>
                        <a:spcAft>
                          <a:spcPts val="0"/>
                        </a:spcAft>
                      </a:pPr>
                      <a:r>
                        <a:rPr lang="en-GB" sz="2000" b="0" dirty="0">
                          <a:effectLst/>
                        </a:rPr>
                        <a:t>Mr. Thomas </a:t>
                      </a:r>
                      <a:r>
                        <a:rPr lang="en-GB" sz="2000" b="0" dirty="0" err="1">
                          <a:effectLst/>
                        </a:rPr>
                        <a:t>Chataghalala</a:t>
                      </a:r>
                      <a:r>
                        <a:rPr lang="en-GB" sz="2000" b="0" dirty="0">
                          <a:effectLst/>
                        </a:rPr>
                        <a:t> Munthali</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nSpc>
                          <a:spcPct val="107000"/>
                        </a:lnSpc>
                        <a:spcAft>
                          <a:spcPts val="0"/>
                        </a:spcAft>
                      </a:pPr>
                      <a:r>
                        <a:rPr lang="en-GB" sz="2000" b="0" dirty="0">
                          <a:effectLst/>
                        </a:rPr>
                        <a:t>Director General</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nSpc>
                          <a:spcPct val="107000"/>
                        </a:lnSpc>
                        <a:spcAft>
                          <a:spcPts val="0"/>
                        </a:spcAft>
                      </a:pPr>
                      <a:r>
                        <a:rPr lang="en-GB" sz="2000" b="0" dirty="0">
                          <a:effectLst/>
                        </a:rPr>
                        <a:t>National Planning Commission (NPC)</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effectLst/>
                        </a:rPr>
                        <a:t>Male</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p>
                      <a:pPr algn="l"/>
                      <a:endParaRPr lang="fr-FR" sz="2000" b="0" dirty="0"/>
                    </a:p>
                  </a:txBody>
                  <a:tcPr/>
                </a:tc>
                <a:extLst>
                  <a:ext uri="{0D108BD9-81ED-4DB2-BD59-A6C34878D82A}">
                    <a16:rowId xmlns:a16="http://schemas.microsoft.com/office/drawing/2014/main" val="3976530730"/>
                  </a:ext>
                </a:extLst>
              </a:tr>
              <a:tr h="815094">
                <a:tc rowSpan="2">
                  <a:txBody>
                    <a:bodyPr/>
                    <a:lstStyle/>
                    <a:p>
                      <a:pPr algn="ctr">
                        <a:lnSpc>
                          <a:spcPct val="107000"/>
                        </a:lnSpc>
                        <a:spcAft>
                          <a:spcPts val="0"/>
                        </a:spcAft>
                      </a:pPr>
                      <a:r>
                        <a:rPr lang="fr-SN" sz="1600" dirty="0">
                          <a:effectLst/>
                        </a:rPr>
                        <a:t>11</a:t>
                      </a:r>
                    </a:p>
                    <a:p>
                      <a:pPr algn="ctr">
                        <a:lnSpc>
                          <a:spcPct val="107000"/>
                        </a:lnSpc>
                        <a:spcAft>
                          <a:spcPts val="0"/>
                        </a:spcAft>
                      </a:pPr>
                      <a:endParaRPr lang="fr-SN"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r-SN"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r-SN"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r-SN" sz="16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r-SN" sz="1600" dirty="0">
                          <a:effectLst/>
                          <a:latin typeface="Calibri" panose="020F0502020204030204" pitchFamily="34" charset="0"/>
                          <a:ea typeface="Calibri" panose="020F0502020204030204" pitchFamily="34" charset="0"/>
                          <a:cs typeface="Arial" panose="020B0604020202020204" pitchFamily="34" charset="0"/>
                        </a:rPr>
                        <a:t>12</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rowSpan="2">
                  <a:txBody>
                    <a:bodyPr/>
                    <a:lstStyle/>
                    <a:p>
                      <a:pPr algn="ctr">
                        <a:lnSpc>
                          <a:spcPct val="107000"/>
                        </a:lnSpc>
                        <a:spcAft>
                          <a:spcPts val="0"/>
                        </a:spcAft>
                      </a:pPr>
                      <a:r>
                        <a:rPr lang="en-US" sz="2000" b="0" dirty="0">
                          <a:effectLst/>
                        </a:rPr>
                        <a:t> </a:t>
                      </a:r>
                      <a:endParaRPr lang="fr-FR" sz="2000" b="0" dirty="0">
                        <a:effectLst/>
                      </a:endParaRPr>
                    </a:p>
                    <a:p>
                      <a:pPr algn="ctr">
                        <a:lnSpc>
                          <a:spcPct val="107000"/>
                        </a:lnSpc>
                        <a:spcAft>
                          <a:spcPts val="0"/>
                        </a:spcAft>
                      </a:pPr>
                      <a:r>
                        <a:rPr lang="en-US" sz="2000" b="0" dirty="0">
                          <a:effectLst/>
                        </a:rPr>
                        <a:t> </a:t>
                      </a:r>
                      <a:endParaRPr lang="fr-FR" sz="2000" b="0" dirty="0">
                        <a:effectLst/>
                      </a:endParaRPr>
                    </a:p>
                    <a:p>
                      <a:pPr algn="ctr">
                        <a:lnSpc>
                          <a:spcPct val="107000"/>
                        </a:lnSpc>
                        <a:spcAft>
                          <a:spcPts val="0"/>
                        </a:spcAft>
                      </a:pPr>
                      <a:r>
                        <a:rPr lang="en-US" sz="2000" b="0" dirty="0">
                          <a:effectLst/>
                        </a:rPr>
                        <a:t>West Africa</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gn="l">
                        <a:lnSpc>
                          <a:spcPct val="107000"/>
                        </a:lnSpc>
                        <a:spcAft>
                          <a:spcPts val="0"/>
                        </a:spcAft>
                      </a:pPr>
                      <a:r>
                        <a:rPr lang="fr-FR" sz="2000" b="0" dirty="0">
                          <a:effectLst/>
                        </a:rPr>
                        <a:t>Benin</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nchor="ctr"/>
                </a:tc>
                <a:tc>
                  <a:txBody>
                    <a:bodyPr/>
                    <a:lstStyle/>
                    <a:p>
                      <a:pPr>
                        <a:lnSpc>
                          <a:spcPct val="107000"/>
                        </a:lnSpc>
                        <a:spcAft>
                          <a:spcPts val="0"/>
                        </a:spcAft>
                      </a:pPr>
                      <a:r>
                        <a:rPr lang="fr-FR" sz="2000" b="0" dirty="0">
                          <a:effectLst/>
                        </a:rPr>
                        <a:t>Prof. Barthélémy </a:t>
                      </a:r>
                      <a:r>
                        <a:rPr lang="fr-FR" sz="2000" b="0" dirty="0" err="1">
                          <a:effectLst/>
                        </a:rPr>
                        <a:t>Biao</a:t>
                      </a:r>
                      <a:r>
                        <a:rPr lang="fr-FR" sz="2000" b="0" dirty="0">
                          <a:effectLst/>
                        </a:rPr>
                        <a:t>   </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nSpc>
                          <a:spcPct val="107000"/>
                        </a:lnSpc>
                        <a:spcAft>
                          <a:spcPts val="0"/>
                        </a:spcAft>
                      </a:pPr>
                      <a:r>
                        <a:rPr lang="fr-FR" sz="2000" b="0" dirty="0">
                          <a:effectLst/>
                        </a:rPr>
                        <a:t>Rector </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nSpc>
                          <a:spcPct val="107000"/>
                        </a:lnSpc>
                        <a:spcAft>
                          <a:spcPts val="0"/>
                        </a:spcAft>
                      </a:pPr>
                      <a:r>
                        <a:rPr lang="en-US" sz="2000" b="0" dirty="0">
                          <a:effectLst/>
                        </a:rPr>
                        <a:t>African University for Cooperative Development (UADC)</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gn="l">
                        <a:lnSpc>
                          <a:spcPct val="107000"/>
                        </a:lnSpc>
                        <a:spcAft>
                          <a:spcPts val="0"/>
                        </a:spcAft>
                      </a:pPr>
                      <a:r>
                        <a:rPr lang="en-US" sz="2000" b="0" dirty="0">
                          <a:effectLst/>
                        </a:rPr>
                        <a:t> Male</a:t>
                      </a:r>
                    </a:p>
                  </a:txBody>
                  <a:tcPr marL="20154" marR="20154" marT="0" marB="0"/>
                </a:tc>
                <a:extLst>
                  <a:ext uri="{0D108BD9-81ED-4DB2-BD59-A6C34878D82A}">
                    <a16:rowId xmlns:a16="http://schemas.microsoft.com/office/drawing/2014/main" val="9972918"/>
                  </a:ext>
                </a:extLst>
              </a:tr>
              <a:tr h="821621">
                <a:tc vMerge="1">
                  <a:txBody>
                    <a:bodyPr/>
                    <a:lstStyle/>
                    <a:p>
                      <a:endParaRPr lang="fr-FR"/>
                    </a:p>
                  </a:txBody>
                  <a:tcPr/>
                </a:tc>
                <a:tc vMerge="1">
                  <a:txBody>
                    <a:bodyPr/>
                    <a:lstStyle/>
                    <a:p>
                      <a:pPr algn="ctr">
                        <a:lnSpc>
                          <a:spcPct val="107000"/>
                        </a:lnSpc>
                        <a:spcAft>
                          <a:spcPts val="0"/>
                        </a:spcAft>
                      </a:pP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gn="l">
                        <a:lnSpc>
                          <a:spcPct val="107000"/>
                        </a:lnSpc>
                        <a:spcAft>
                          <a:spcPts val="0"/>
                        </a:spcAft>
                      </a:pPr>
                      <a:r>
                        <a:rPr lang="en-US" sz="2000" b="0" dirty="0">
                          <a:effectLst/>
                        </a:rPr>
                        <a:t>Cabo Verde</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nchor="ctr"/>
                </a:tc>
                <a:tc>
                  <a:txBody>
                    <a:bodyPr/>
                    <a:lstStyle/>
                    <a:p>
                      <a:pPr>
                        <a:lnSpc>
                          <a:spcPct val="107000"/>
                        </a:lnSpc>
                        <a:spcAft>
                          <a:spcPts val="0"/>
                        </a:spcAft>
                      </a:pPr>
                      <a:r>
                        <a:rPr lang="es-ES" sz="2000" b="0" dirty="0">
                          <a:effectLst/>
                        </a:rPr>
                        <a:t>Mr. </a:t>
                      </a:r>
                      <a:r>
                        <a:rPr lang="es-ES" sz="2000" b="0" dirty="0" err="1">
                          <a:effectLst/>
                        </a:rPr>
                        <a:t>Jailson</a:t>
                      </a:r>
                      <a:r>
                        <a:rPr lang="es-ES" sz="2000" b="0" dirty="0">
                          <a:effectLst/>
                        </a:rPr>
                        <a:t> da </a:t>
                      </a:r>
                      <a:r>
                        <a:rPr lang="es-ES" sz="2000" b="0" dirty="0" err="1">
                          <a:effectLst/>
                        </a:rPr>
                        <a:t>Conceição</a:t>
                      </a:r>
                      <a:r>
                        <a:rPr lang="es-ES" sz="2000" b="0" dirty="0">
                          <a:effectLst/>
                        </a:rPr>
                        <a:t> Teixeira de Oliveira</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nSpc>
                          <a:spcPct val="107000"/>
                        </a:lnSpc>
                        <a:spcAft>
                          <a:spcPts val="0"/>
                        </a:spcAft>
                      </a:pPr>
                      <a:r>
                        <a:rPr lang="en-US" sz="2000" b="0" kern="1200" dirty="0">
                          <a:solidFill>
                            <a:schemeClr val="dk1"/>
                          </a:solidFill>
                          <a:effectLst/>
                          <a:latin typeface="+mn-lt"/>
                          <a:ea typeface="+mn-ea"/>
                          <a:cs typeface="+mn-cs"/>
                        </a:rPr>
                        <a:t>Chairman of the board of Directors</a:t>
                      </a:r>
                      <a:endParaRPr lang="fr-FR" sz="2000" b="0" dirty="0">
                        <a:effectLst/>
                        <a:latin typeface="Calibri" panose="020F0502020204030204" pitchFamily="34" charset="0"/>
                        <a:ea typeface="Calibri" panose="020F0502020204030204" pitchFamily="34" charset="0"/>
                        <a:cs typeface="Arial" panose="020B0604020202020204" pitchFamily="34" charset="0"/>
                      </a:endParaRPr>
                    </a:p>
                  </a:txBody>
                  <a:tcPr marL="20154" marR="20154" marT="0" marB="0"/>
                </a:tc>
                <a:tc>
                  <a:txBody>
                    <a:bodyPr/>
                    <a:lstStyle/>
                    <a:p>
                      <a:pPr>
                        <a:lnSpc>
                          <a:spcPct val="107000"/>
                        </a:lnSpc>
                        <a:spcAft>
                          <a:spcPts val="0"/>
                        </a:spcAft>
                      </a:pPr>
                      <a:r>
                        <a:rPr lang="en-US" sz="2000" b="0" kern="1200" dirty="0">
                          <a:solidFill>
                            <a:schemeClr val="dk1"/>
                          </a:solidFill>
                          <a:effectLst/>
                          <a:latin typeface="+mn-lt"/>
                          <a:ea typeface="+mn-ea"/>
                          <a:cs typeface="+mn-cs"/>
                        </a:rPr>
                        <a:t>Caixa </a:t>
                      </a:r>
                      <a:r>
                        <a:rPr lang="en-US" sz="2000" b="0" kern="1200" dirty="0" err="1">
                          <a:solidFill>
                            <a:schemeClr val="dk1"/>
                          </a:solidFill>
                          <a:effectLst/>
                          <a:latin typeface="+mn-lt"/>
                          <a:ea typeface="+mn-ea"/>
                          <a:cs typeface="+mn-cs"/>
                        </a:rPr>
                        <a:t>Economica</a:t>
                      </a:r>
                      <a:r>
                        <a:rPr lang="en-US" sz="2000" b="0" kern="1200" dirty="0">
                          <a:solidFill>
                            <a:schemeClr val="dk1"/>
                          </a:solidFill>
                          <a:effectLst/>
                          <a:latin typeface="+mn-lt"/>
                          <a:ea typeface="+mn-ea"/>
                          <a:cs typeface="+mn-cs"/>
                        </a:rPr>
                        <a:t> de Cabo Verde Bank</a:t>
                      </a:r>
                      <a:endParaRPr lang="fr-FR" sz="2000" b="0" kern="1200" dirty="0">
                        <a:solidFill>
                          <a:schemeClr val="dk1"/>
                        </a:solidFill>
                        <a:effectLst/>
                        <a:latin typeface="+mn-lt"/>
                        <a:ea typeface="+mn-ea"/>
                        <a:cs typeface="+mn-cs"/>
                      </a:endParaRPr>
                    </a:p>
                  </a:txBody>
                  <a:tcPr marL="20154" marR="20154" marT="0" marB="0"/>
                </a:tc>
                <a:tc>
                  <a:txBody>
                    <a:bodyPr/>
                    <a:lstStyle/>
                    <a:p>
                      <a:pPr algn="l">
                        <a:lnSpc>
                          <a:spcPct val="107000"/>
                        </a:lnSpc>
                        <a:spcAft>
                          <a:spcPts val="0"/>
                        </a:spcAft>
                      </a:pPr>
                      <a:r>
                        <a:rPr lang="fr-SN" sz="2000" b="0" dirty="0">
                          <a:effectLst/>
                        </a:rPr>
                        <a:t> Male</a:t>
                      </a:r>
                    </a:p>
                  </a:txBody>
                  <a:tcPr marL="20154" marR="20154" marT="0" marB="0"/>
                </a:tc>
                <a:extLst>
                  <a:ext uri="{0D108BD9-81ED-4DB2-BD59-A6C34878D82A}">
                    <a16:rowId xmlns:a16="http://schemas.microsoft.com/office/drawing/2014/main" val="2441416147"/>
                  </a:ext>
                </a:extLst>
              </a:tr>
            </a:tbl>
          </a:graphicData>
        </a:graphic>
      </p:graphicFrame>
      <p:sp>
        <p:nvSpPr>
          <p:cNvPr id="6" name="TextBox 5">
            <a:extLst>
              <a:ext uri="{FF2B5EF4-FFF2-40B4-BE49-F238E27FC236}">
                <a16:creationId xmlns:a16="http://schemas.microsoft.com/office/drawing/2014/main" id="{24E4A7C2-8318-C054-4B93-2F266A4DA015}"/>
              </a:ext>
            </a:extLst>
          </p:cNvPr>
          <p:cNvSpPr txBox="1"/>
          <p:nvPr/>
        </p:nvSpPr>
        <p:spPr>
          <a:xfrm>
            <a:off x="464003" y="100841"/>
            <a:ext cx="7610475" cy="461665"/>
          </a:xfrm>
          <a:prstGeom prst="rect">
            <a:avLst/>
          </a:prstGeom>
          <a:noFill/>
        </p:spPr>
        <p:txBody>
          <a:bodyPr wrap="square">
            <a:spAutoFit/>
          </a:bodyPr>
          <a:lstStyle/>
          <a:p>
            <a:r>
              <a:rPr lang="en-US" sz="2400" b="1" dirty="0">
                <a:solidFill>
                  <a:srgbClr val="006B98"/>
                </a:solidFill>
                <a:effectLst>
                  <a:outerShdw blurRad="38100" dist="38100" dir="2700000" algn="tl">
                    <a:srgbClr val="000000">
                      <a:alpha val="43137"/>
                    </a:srgbClr>
                  </a:outerShdw>
                </a:effectLst>
                <a:latin typeface="Montserrat" panose="00000500000000000000" pitchFamily="2" charset="0"/>
              </a:rPr>
              <a:t>Proposal of Experts for TAC Membership (2/2)</a:t>
            </a:r>
            <a:endParaRPr lang="en-US" sz="2400" dirty="0"/>
          </a:p>
        </p:txBody>
      </p:sp>
    </p:spTree>
    <p:extLst>
      <p:ext uri="{BB962C8B-B14F-4D97-AF65-F5344CB8AC3E}">
        <p14:creationId xmlns:p14="http://schemas.microsoft.com/office/powerpoint/2010/main" val="656855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flipH="1">
            <a:off x="-18705" y="1793682"/>
            <a:ext cx="6957354" cy="4524315"/>
          </a:xfrm>
          <a:prstGeom prst="rect">
            <a:avLst/>
          </a:prstGeom>
          <a:noFill/>
        </p:spPr>
        <p:txBody>
          <a:bodyPr wrap="none" rtlCol="0">
            <a:spAutoFit/>
          </a:bodyPr>
          <a:lstStyle/>
          <a:p>
            <a:r>
              <a:rPr lang="en-US" altLang="zh-CN" sz="9600" b="1" dirty="0">
                <a:solidFill>
                  <a:srgbClr val="0070C0"/>
                </a:solidFill>
                <a:effectLst>
                  <a:outerShdw blurRad="38100" dist="38100" dir="2700000" algn="tl">
                    <a:srgbClr val="000000">
                      <a:alpha val="43137"/>
                    </a:srgbClr>
                  </a:outerShdw>
                </a:effectLst>
                <a:latin typeface="Montserrat" panose="00000500000000000000" pitchFamily="2" charset="0"/>
                <a:ea typeface="字魂35号-经典雅黑" panose="02000000000000000000" pitchFamily="2" charset="-122"/>
              </a:rPr>
              <a:t>Thank you</a:t>
            </a:r>
          </a:p>
          <a:p>
            <a:endParaRPr lang="en-US" altLang="zh-CN" sz="9600" b="1" dirty="0">
              <a:solidFill>
                <a:srgbClr val="0070C0"/>
              </a:solidFill>
              <a:effectLst>
                <a:outerShdw blurRad="38100" dist="38100" dir="2700000" algn="tl">
                  <a:srgbClr val="000000">
                    <a:alpha val="43137"/>
                  </a:srgbClr>
                </a:outerShdw>
              </a:effectLst>
              <a:latin typeface="Montserrat" panose="00000500000000000000" pitchFamily="2" charset="0"/>
              <a:ea typeface="字魂35号-经典雅黑" panose="02000000000000000000" pitchFamily="2" charset="-122"/>
            </a:endParaRPr>
          </a:p>
          <a:p>
            <a:pPr algn="ctr"/>
            <a:r>
              <a:rPr lang="en-US" altLang="zh-CN" sz="9600" b="1" dirty="0">
                <a:solidFill>
                  <a:srgbClr val="0070C0"/>
                </a:solidFill>
                <a:effectLst>
                  <a:outerShdw blurRad="38100" dist="38100" dir="2700000" algn="tl">
                    <a:srgbClr val="000000">
                      <a:alpha val="43137"/>
                    </a:srgbClr>
                  </a:outerShdw>
                </a:effectLst>
                <a:latin typeface="Montserrat" panose="00000500000000000000" pitchFamily="2" charset="0"/>
                <a:ea typeface="字魂35号-经典雅黑" panose="02000000000000000000" pitchFamily="2" charset="-122"/>
              </a:rPr>
              <a:t>Merci</a:t>
            </a:r>
            <a:endParaRPr lang="zh-CN" altLang="en-US" sz="9600" b="1" dirty="0">
              <a:solidFill>
                <a:srgbClr val="0070C0"/>
              </a:solidFill>
              <a:effectLst>
                <a:outerShdw blurRad="38100" dist="38100" dir="2700000" algn="tl">
                  <a:srgbClr val="000000">
                    <a:alpha val="43137"/>
                  </a:srgbClr>
                </a:outerShdw>
              </a:effectLst>
              <a:latin typeface="Montserrat" panose="00000500000000000000" pitchFamily="2" charset="0"/>
              <a:ea typeface="字魂35号-经典雅黑" panose="02000000000000000000" pitchFamily="2" charset="-122"/>
            </a:endParaRPr>
          </a:p>
        </p:txBody>
      </p:sp>
      <p:sp>
        <p:nvSpPr>
          <p:cNvPr id="14" name="矩形 13"/>
          <p:cNvSpPr/>
          <p:nvPr/>
        </p:nvSpPr>
        <p:spPr>
          <a:xfrm flipH="1">
            <a:off x="-1" y="3666086"/>
            <a:ext cx="6069753" cy="3999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ontserrat" panose="00000500000000000000" pitchFamily="2" charset="0"/>
            </a:endParaRPr>
          </a:p>
        </p:txBody>
      </p:sp>
      <p:pic>
        <p:nvPicPr>
          <p:cNvPr id="2" name="Image 1" descr="Une image contenant arbre, bâtiment, plein air, œil de poisson&#10;&#10;Description générée automatiquement">
            <a:extLst>
              <a:ext uri="{FF2B5EF4-FFF2-40B4-BE49-F238E27FC236}">
                <a16:creationId xmlns:a16="http://schemas.microsoft.com/office/drawing/2014/main" id="{865428BA-96D4-B8F2-1435-CF04E8FB7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825" y="1650"/>
            <a:ext cx="5972175" cy="6858000"/>
          </a:xfrm>
          <a:prstGeom prst="rect">
            <a:avLst/>
          </a:prstGeom>
        </p:spPr>
      </p:pic>
      <p:sp>
        <p:nvSpPr>
          <p:cNvPr id="3" name="Text Box 2">
            <a:extLst>
              <a:ext uri="{FF2B5EF4-FFF2-40B4-BE49-F238E27FC236}">
                <a16:creationId xmlns:a16="http://schemas.microsoft.com/office/drawing/2014/main" id="{1BA1F975-7B45-15D3-2EC0-D5BECF0B4208}"/>
              </a:ext>
            </a:extLst>
          </p:cNvPr>
          <p:cNvSpPr txBox="1">
            <a:spLocks noChangeArrowheads="1"/>
          </p:cNvSpPr>
          <p:nvPr/>
        </p:nvSpPr>
        <p:spPr bwMode="auto">
          <a:xfrm>
            <a:off x="2390932" y="766619"/>
            <a:ext cx="2979251" cy="623064"/>
          </a:xfrm>
          <a:prstGeom prst="rect">
            <a:avLst/>
          </a:prstGeom>
          <a:noFill/>
          <a:ln w="9525">
            <a:noFill/>
            <a:miter lim="800000"/>
            <a:headEnd/>
            <a:tailEnd/>
          </a:ln>
        </p:spPr>
        <p:txBody>
          <a:bodyPr rot="0" vert="horz" wrap="square" lIns="91440" tIns="45720" rIns="91440" bIns="45720" anchor="t" anchorCtr="0">
            <a:noAutofit/>
          </a:bodyPr>
          <a:lstStyle/>
          <a:p>
            <a:pPr>
              <a:spcAft>
                <a:spcPts val="800"/>
              </a:spcAft>
            </a:pPr>
            <a:r>
              <a:rPr lang="en-US" sz="1600" dirty="0">
                <a:solidFill>
                  <a:srgbClr val="006A98"/>
                </a:solidFill>
                <a:effectLst/>
                <a:latin typeface="Lato Black" panose="020F0A02020204030203" pitchFamily="34" charset="0"/>
                <a:ea typeface="Calibri" panose="020F0502020204030204" pitchFamily="34" charset="0"/>
                <a:cs typeface="Arial" panose="020B0604020202020204" pitchFamily="34" charset="0"/>
              </a:rPr>
              <a:t>African Institute for Economic Development and Planning</a:t>
            </a:r>
            <a:endParaRPr lang="fr-FR"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descr="Une image contenant capture d’écran, Caractère coloré, bleu, Bleu électrique&#10;&#10;Description générée automatiquement">
            <a:extLst>
              <a:ext uri="{FF2B5EF4-FFF2-40B4-BE49-F238E27FC236}">
                <a16:creationId xmlns:a16="http://schemas.microsoft.com/office/drawing/2014/main" id="{B3CE6799-B04A-DE04-63D6-7D7DF6DB5D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1401" y="0"/>
            <a:ext cx="4386349" cy="6858000"/>
          </a:xfrm>
          <a:prstGeom prst="rect">
            <a:avLst/>
          </a:prstGeom>
        </p:spPr>
      </p:pic>
      <p:pic>
        <p:nvPicPr>
          <p:cNvPr id="5" name="Image 4" descr="Une image contenant capture d’écran, ligne, Bleu électrique, bleu&#10;&#10;Description générée automatiquement">
            <a:extLst>
              <a:ext uri="{FF2B5EF4-FFF2-40B4-BE49-F238E27FC236}">
                <a16:creationId xmlns:a16="http://schemas.microsoft.com/office/drawing/2014/main" id="{71FC1D1F-8DC0-013A-8329-7D202E1FEB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0032" y="9236"/>
            <a:ext cx="3597685" cy="6858000"/>
          </a:xfrm>
          <a:prstGeom prst="rect">
            <a:avLst/>
          </a:prstGeom>
        </p:spPr>
      </p:pic>
      <p:pic>
        <p:nvPicPr>
          <p:cNvPr id="6" name="Image 5" descr="Une image contenant texte, Police, Graphique, graphisme&#10;&#10;Description générée automatiquement">
            <a:extLst>
              <a:ext uri="{FF2B5EF4-FFF2-40B4-BE49-F238E27FC236}">
                <a16:creationId xmlns:a16="http://schemas.microsoft.com/office/drawing/2014/main" id="{23E917F6-0C09-B188-4F38-50D0E9CB2CA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503" y="374703"/>
            <a:ext cx="1278396" cy="1116235"/>
          </a:xfrm>
          <a:prstGeom prst="rect">
            <a:avLst/>
          </a:prstGeom>
          <a:noFill/>
          <a:ln>
            <a:noFill/>
          </a:ln>
        </p:spPr>
      </p:pic>
    </p:spTree>
    <p:extLst>
      <p:ext uri="{BB962C8B-B14F-4D97-AF65-F5344CB8AC3E}">
        <p14:creationId xmlns:p14="http://schemas.microsoft.com/office/powerpoint/2010/main" val="262723096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Scale>
                                      <p:cBhvr>
                                        <p:cTn id="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
                                        </p:tgtEl>
                                        <p:attrNameLst>
                                          <p:attrName>ppt_x</p:attrName>
                                          <p:attrName>ppt_y</p:attrName>
                                        </p:attrNameLst>
                                      </p:cBhvr>
                                    </p:animMotion>
                                    <p:animEffect transition="in" filter="fade">
                                      <p:cBhvr>
                                        <p:cTn id="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0DB22E3F-CF14-4F59-8118-0F90850692D7"/>
  <p:tag name="ISPRING_SCORM_RATE_SLIDES" val="1"/>
  <p:tag name="ISPRINGONLINEFOLDERID" val="0"/>
  <p:tag name="ISPRINGONLINEFOLDERPATH" val="Content List"/>
  <p:tag name="ISPRINGCLOUDFOLDERID" val="0"/>
  <p:tag name="ISPRINGCLOUDFOLDERPATH" val="Repository"/>
  <p:tag name="ISPRING_PLAYERS_CUSTOMIZATION" val="UEsDBBQAAgAIAE+IQ0o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PiENK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E+IQ0q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T4hDSi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T4hDSm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T4hD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T4hDSnL80YFnAAAAawAAABwAAAB1bml2ZXJzYWwvbG9jYWxfc2V0dGluZ3MueG1sDcw7CsNADEXR3qsQ6p1P58JjdymDIc4ChP0IBo0UZkRIdp/pbnG44/zNSh+Uerglvp4uTLDN98NeiZ/rrR+Yaojtom5IbM40T92ovok+ENFgpbfKD2VFbhG4S25yKaiwkGhnPk/dH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PiENKsIcj9GwBAAD3AgAAKQAAAHVuaXZlcnNhbC9za2luX2N1c3RvbWl6YXRpb25fc2V0dGluZ3MueG1sjVLbSiQxEH33K4I/MEkqt4Z2ILeWeVHRAZ+b6ezSrKaXTsRlycebdncYR0c09VR1Tp2iKqdNv8Zon1KeHse/fR6neBdyHuPPtD5DqN1ND9N8M4cUclodKvdjHKbnTfwxLbVaTbmPQz8PdkHTGqPu9SEltXKqZswwiiTz1CvkPLcVa8A1YCvmKLHt6p3EP9057ELMp1Xb1RH6sWETU5jzJg7hzxqO2W+h4w0u534YKy+tBVui7KcWx5ZAjHDJfaEaAASy3BGHi5SN1AR5zDiGYhQFCohwThpRiKQcatY1oqow3wjEJGPUFepp7UZaG0dtkdAQous0rxpbus5IjBEhBJgrXEBnMKpsqBoa1HJAcGBAFG00UYA625mOFe+8sBwp6gXGhRkDGB+Oe9ju7bkO1W+vsz/nF4Inv+AkunhrdcJc7e5pnit5Gx5/P/Q5oHG4OL+59Xf+aqu3m+ur8/++fPXwnrWYtW79qbdfAFBLAwQUAAIACABPiENKKoo35ocRAADwYQAAFwAAAHVuaXZlcnNhbC91bml2ZXJzYWwucG5n7d35V5LZ/wBwSzMnZ6LNzCxtmrTFBdQaMxdabNKRcp3UUtHUbDM1MxRZUqexRSV1yl2aXNolbdLcwCUl1KAJldKUCoUQlRCRHT70nZrPjH7mD/ie83AOeLj3Oc+9r/vc1R/eXPI6sO+bRasXaWlpfePu5uqjpaUD09LSjtPT1aSodlvu0/yZF++zb7dWFXUNV/NFJ2rX/l1aWtU4fUXYAs33r2LdAuO1tBa3f3rPI8fcjtDSCrvg7rrLLzFkYgh+5UGkkixQ5qO0nM8f0Aa15X60fJr1I2TTj67Oesvn2yyZeAYp/+i6/kXaMv35e3QueXkqtFOQlYEUmWhtk2JIfu5BPZ926NFRwjYm45f99RxaaX0Vo6c0iU/rIT4uUEim6Z72/GbxMLsEMVwvkbKLYmTcr1eFnp+n+/ePtz+sXqUsO+S2LZuLO8yCukjephlLu6643DTU/hrSovX3j/s2XtERiid65qZYRXXAzZW2/8yGtOxM1u5zGyM/oEHVTcqw+3dgJvsyI2aVdyM95YRZ3RjvbFAiTh9Bmyz4Z/b5lEjtvh9PK5V8rCEMVjWnuudTwN/4WdRXWFrlmUWNZMzO/xC5E+K9xMBVd3ZGvtESWJN3Ytmc+81rLWf8/CyiB203S3PV+CHEe+lPc2/1EEK5l7OM0zO37JY2171+S41ml9HSVu6/1HfnkP3sFq2fp7/cwHtvxJw66ec2bdkcR82YbQ/RtYT5uRpkz75ek4w0sFnQCyAABIAAEAACQAAIAAEgAASAABAAAkAACAABIAAEgAAQAAJAAAgAASAABIAAEAACQAAIAAEgAASAABAAAkAACAABIAAEgAAQAAJAAAgAASAABIAAEAACQAAIAAEgAASAABAAAkAACAABIAAEgAAQAAJAAAgAASAABIAAEADi/xEiRdo28ojmMij5H9ECz6eo7WO7wxLT5sbR0z1tvy4/4FXAKpvZYQFbes6Hvs9sM14wJ6KgnvnRg0cPzk6FxP57+/5b8jXY5sg5dX12HkyZZz6/bOfdF7PKWKspOvVSaJvW7Cr5C5xhLtKR3Oce4Obfk6YoG+1xTlPP2CkLTbbX40Vn+rr9wVHNTWvH8hjeo/8s0NoeokTNrIDmBctt+ziNImEdSRk97RDTrBJtZXEZKswtSSJZVQwNyUdJ3qUXmaol5I2GbtaNTcgk3uhMVrupyT9jKcK1+UT5JEVVof52100XzgNGNOWcM7Ue7UJiB52AVLNF8B14aTsrdOpNPK3kJ0uj9MNgBHL7SRP1BcOQV720bTh5u6kqVkh15KMm4uBoUd9zMEZw5Qqe5iIfv8t5zBYLt3djlzQJOo3hJUo+Vi0fpGKQYFFiI/XR5Kk3TKhaShs0ATczgn+oei8OQAaaoKf/eB5J4PxWWoUsOLq3dlz+wlE4Tc3/8vRzUmQe077KRZe2eYdy40qT2AUdNDNe3PVSWr1L0+TM3fRlcRAHxuqfwOKfSNWMjdWIoQRGx8buk6XiZvGw/DH53isfUgi+mEGLwQiLDNWNbGlScbta694jgpdPlKqZj+a/VzPqD0pWIbxBjfLJRkRnFbIBWYwcQDbFgUdvrn+qBxap8yZPFWULatZOJQfN1PTyDhH2BLpcbw4H0+8/W4w9HFDDffdXhamvdypHh1g4KCY8vPXiGg/E2SqbiInuYATqGjPnu8XmJ+EvfFFNZk6Udt7yHtnIExViP+ROJKXWM/+kN0S5IeG+Vk5eB2tSnM7Q+5alOBHsnV2uStb5RfDwcniCv4hpUN9ZkvnW1oTglNHhveAi9/2IMVPS2f/BtvRcXjYai0Ou7bzJrcmrCOG8kwa0juy4fpx8KDtJPsCf6K53sP/cr7abaYuarTwF8b33MAXXqYq7WJIvCpPA8OA8nHmXSillfpWE4rYNtHjjY2mkkfBBs8D8IKapJas7qFLsFfabKtmkZsuGDNG+C4Sle7ekwvCYxNteNvArGWZ/VNlTg3+YUTqPiS1ueYC7L27xADMHEFsGTfifahKQvXZqR/IAL/nwuX5q4ZcObufFHHy/AloN7ez+fbo2NoMp7C3lDPA5NWcPimJbI2ihtosR0ZA7pFY8FntFuqBvIze84yF7yokahoWcamxcCmMLQlfDahdcr0+PxpFWbDhnZASmE0nkgbxI7qjj08GE5uXOI5HTv6c3OztAOeTPY+HWsRtEJ5Y5lpkjJb/2QMQGm+YxucxbxK1RXMt+pyBIfWVozUSyb4b+3as+IEOPKjGowFffvDFDz5ynfj21jT/tRBURSxxiOM8/3xDxsmW/yvzW4M2nLwOZ3KtxJSSskk7x4FRPx7aOrE51R2+mVvHjfarLiYZdhTF6DWcLTEqVYX7wg3aZfnR+mA/JRcnAVTLbI5BUkZkfHSs9hgLlyh4LlF6dLPiMM8za7swHfvVMZDWEokhMjg/5axo8bpw48ZgxgNqcFSNrUIID4VilKO0mZa2+edFr3PHjDeNh6SvuhDftOSw0c8hTxj8QXUpakCsgjPSqT8tvpeMENQhsaQLVwKZTXFaAcffryGnIW3TouxOZ522VlQT6rTscu8z1BjsqPe1Am+hCuK1t24GpZBiJyyvMG+1NpZiqPqY/wLb0ydOD+QsbimZk+JmF0ZNk5ecpF62bpSRsNZlK4trgz1Fe2WD5vqjhdNXJwlRKin6u7OfEBtdXumcZeYcywB130j2x1s6kCvv5ILg66wm1gThSgcnaaUslrO9IDLDa10nw1BR7cTNLUImwf/+D8/3dXZHq+c9f5p3q676uMmEVEfu7m9mR9ZYDa05sSeIE8nuHMfKJK6cbJrg6uSIiqNnek3//80L2NuibNVOeegz4m+dY1Zg/STYWTpc9SZJ9NISj4oS9vp7RGJUQz5wR8Go5vqQZhZAGR11olaiFuCReUl/7GDYXV8aLy5u0QGNEEpFmTtiOHhDY9vO8SSEEehWjziSE4w/Cl4Yrkc5MmUi2JpRB5yevZI06j8gL9MwX6uaaXTWZBBnpuhxWZhGHBRgZ9xY8s4fd/UgW0/p08Ne6zX8F0rXVjFWLma+0WcfZcAFEleyaJstPYODsmSjhPWYyg9ULX9zP3+YyWaK+ksMnqVUduVmrspusPWKMKcJCPHnrW7+nt01ZjE544unkEp7UD3bXVLQDx6h7765cxakWeqnF54N5wscEGpFJc4Usha20GHlpXJIu1z5JaYnkP7NOJm/Kf/g4orvdKOzz+ncnpW4YybsRYKtKPY1aBj24hO45vg9SgFkGj2NpJj6i1VkY/ugguR2r5MHBJtiG4dscX+iWwvuZ8+jkw8jkV5ykLByDJzL2JFnkB80oyPReXvAfETplSatWcxyb09Ahk1L6r5kVwgJokKY+R7ZutsXxQdV7UikBv/aoEYPCiMxtf4X9rUu5J/GPq72QVS27jdtVtyBXJoKqBLi6B9bXNdcHw1huHbkyb/j7Gs8NAVMkmrBYtYBz0VWukytrJjtk7e2qHX1Wner+OmCHaavrukvZ5bedMHxoee0QKbTtZ7H+X2MsYdWrjXo9+KOWTmPLxTKH3W5W6ytby124pkxEuGp7+J2a6P3OmTrh12yJaoreIiGYHihHWpUIBjh2cCSDdwh8uKRVorIQNVih3akoM9v13s4TZ6ttlcosA9iY+FPhG/TMNSs39HuSYhQM3gnD9hP62l+2z0hUVz+c2AkJI91DE+zlf1YniJCCTm2pDa2xOpsRE7DD5TfT6jKTut270eocbl5eBpxwDKJ0CMZlvPBROxLX3CJGRDIZ4ZRBFxrCMrKTF0zgVF2gKBIeME7Kkg+QVkQx8t7omcMxrM7NbUmtA6KHaOtEp+fLSgUfL397QaSS85lOM6/CizaWJr6vxYOgio/sRqZysoOlt5EhXxw7sRbZRG8wbB35fbJ9MF3+ZYdUdOJt9j6T147fZ+ACOfq5UtJBO3VO8VIQOy6U63FmTFyEsesVjG4XYt3NpWsSuSG5nG3OuKX2neJgI7iPHTzf0ll92So82FatsmIdxxnAujpfSgPyLS1hLrIPZc/FJLVy/97s1AYeh+4JRQu2i56ItnJbk1FYtwTbWDdIAbHMhN4ZTCPQC5DBzaCwL1sp4um31/xD6nNCz7y2XzOkmVI78172qK8Vb2M+Odvg91oUucXj2yMTbqETwtczZg6ik/QLz2rBlPpxKaPmqGv58U2F6vge8iLzyO/QRYL98Kh5Ff0bQC6StxXVEau9x+J4x1+miSWq87yI0AlHtjeH3HZKlXUIIjhH50508roc/1wl5EaJmt0f6LK5R/fVYPWPVMmqc/etz2l6hdPNjEh3ZxWqomaG9YG3yFwkz8AuTjwMKcC6H1AiFmTLxjJkNRUCZ68xaQYjWQWev/a7/F8voYdLdXLdIUmsTHtrYi+7RrORSB+KpzkXaZ4RooiknIjBlL42UrDtSfWSlxZQBH5Xc9ogp6R7+ngOYlq0+IxiefhgadWwzeH8cXFr+2/iD9ySzxX9ujgtxVOzZT3yVTbq6x3oN7IN6ppYb1NTBqtHbVa0SItl3NovHFwJ6iTsx5Iuf8VicNRPT8t2WA55yhSdPBsoTvayeOmesbixd40hzB0E2ZU/kJJpvFfVLWNalCzSjYUCZe5jJVjpRx7hnqp1DoIUaIbk0SqRswfbu9xa7ImV0TtoMrUwHTr9Yk8RXjGy8QiloCNn6ZOnOaOhv9Mc89BplHzZRCF4kbmLl2Nv2a2oi5+7XszbB3XDA47548sNDowev34K39WdVAIm8wgkor/lnUdN4ZpdEejYhBNXsw1ulERlV+4qX/QK5eBD+h5dXChGyQeZK2E6ucaNfoFIcuP0Rx4yGY50cFKwsbEjWUM2nxvna21w87RP47GaEXWDizX0GpNTzykddLyuZ/6IDz/DbxZjop1reN2n2Ba5MWjeYc2ZYH3+uKSyiyFaHM8F6YHE81Z82ZK/6G7RTJrDWwotpcQqXLfnO/EdrEEUE9xhxDkWZivV8YRwpc4BKHcqV9NLiPzQPNX5jx9DTNfVx4i/bD1MMZJ3u5i0CCbOg99Ltyog+YIZJRI0Ey0eSus3W2n+iPQN81OP1jSuRa5UbCMwc+CsPaSTy1qYu4fI7R9AVImSLZXz3r1zOXbky2CRGd3mh1XPhHfFY5vMmByV7AFaCk+eeGwhfdPSFrFs/xh+4fDMfjgcIx0l3HRXqqOZ049VSWGaLp30y/LWEUlrOfFc7IRjHdqU/4LgGSRr72iXo2NHqUMOf9bZntySgHJq4JOr/aVnPY4SpsQ7+jgJ1/CGTzXPR1UpWbWQxI7BqxUcKBwFujyNN1BREcRHUhEBa5Vf/E4MkXbDVWfCSfxnP124Yap4u3Ah43W457e8iUYMrgK6TvO8UC9Y1kNmn1u5XHfMQjtLUM++40STla71iPLBxW8B821CshpYFXZuJiYLc+Ot4k9a0HGY6bLn7SBo047CXlY/fUP6ZFxzPF+zV/zl4yqsW5+w6TLBczxxY0gU/8qXJSg3JVxtNmwzf+eUEwNFTa7C0wgO6eEKsxNrYNSlgWdiPwXLryTmUT71aY8yyn+nrJLhPxKDla1dfz8oco7dUN2cCCKdeF9z7OFM/HC8AoWJtnTohN/sbC0f3pQlsu84uXg9uhitmqmf74aG5sp8fpYxpXkfFONR0EaJbRYyP+A96HK8Iq2tu8fqv8c+f23OtHS8kIal05IaSapL8uZU9ynjYiGLONVlUbTPFH3WV/3m43SU8pDzeDHcHtwIXTf7yP8qeiekQElve5iY3jrngKvp4Uc2t89JttNk2C+KWTHnLA4BmatlDNKay/Zf68798QCP/wvWL2eqz60b3vRvwfpFHYbw7Uv+x71bWvJ07157M6Dgp1+7xFfxHHfazbkiyjCzHBOkmXMEmj62z91n+Zx/cNx4kHLiOxbZv7Uc806z4PDZQho0JhnyY2Fh1+zfJ4Bq9+2+ewmGVZgWEHuaf1PrQrU0L/e9B1yrdoem/gdQSwMEFAACAAgAT4hDSpXukX5LAAAAawAAABsAAAB1bml2ZXJzYWwvdW5pdmVyc2FsLnBuZy54bWyzsa/IzVEoSy0qzszPs1Uy1DNQsrfj5bIpKEoty0wtV6gAigEFIUBJoRLINUJwyzNTSjKAQgbmZgjBjNTM9IwSWyULA3O4oD7QTABQSwECAAAUAAIACABPiENKFQ6tKGQEAAAHEQAAHQAAAAAAAAABAAAAAAAAAAAAdW5pdmVyc2FsL2NvbW1vbl9tZXNzYWdlcy5sbmdQSwECAAAUAAIACABPiENKCH4LIykDAACGDAAAJwAAAAAAAAABAAAAAACfBAAAdW5pdmVyc2FsL2ZsYXNoX3B1Ymxpc2hpbmdfc2V0dGluZ3MueG1sUEsBAgAAFAACAAgAT4hDSrX8CWS6AgAAVQoAACEAAAAAAAAAAQAAAAAADQgAAHVuaXZlcnNhbC9mbGFzaF9za2luX3NldHRpbmdzLnhtbFBLAQIAABQAAgAIAE+IQ0oqlg9n/gIAAJcLAAAmAAAAAAAAAAEAAAAAAAYLAAB1bml2ZXJzYWwvaHRtbF9wdWJsaXNoaW5nX3NldHRpbmdzLnhtbFBLAQIAABQAAgAIAE+IQ0pocVKRmgEAAB8GAAAfAAAAAAAAAAEAAAAAAEgOAAB1bml2ZXJzYWwvaHRtbF9za2luX3NldHRpbmdzLmpzUEsBAgAAFAACAAgAT4hDSj08L9HBAAAA5QEAABoAAAAAAAAAAQAAAAAAHxAAAHVuaXZlcnNhbC9pMThuX3ByZXNldHMueG1sUEsBAgAAFAACAAgAT4hDSnL80YFnAAAAawAAABwAAAAAAAAAAQAAAAAAGBEAAHVuaXZlcnNhbC9sb2NhbF9zZXR0aW5ncy54bWxQSwECAAAUAAIACABElFdHI7RO+/sCAACwCAAAFAAAAAAAAAABAAAAAAC5EQAAdW5pdmVyc2FsL3BsYXllci54bWxQSwECAAAUAAIACABPiENKsIcj9GwBAAD3AgAAKQAAAAAAAAABAAAAAADmFAAAdW5pdmVyc2FsL3NraW5fY3VzdG9taXphdGlvbl9zZXR0aW5ncy54bWxQSwECAAAUAAIACABPiENKKoo35ocRAADwYQAAFwAAAAAAAAAAAAAAAACZFgAAdW5pdmVyc2FsL3VuaXZlcnNhbC5wbmdQSwECAAAUAAIACABPiENKle6RfksAAABrAAAAGwAAAAAAAAABAAAAAABVKAAAdW5pdmVyc2FsL3VuaXZlcnNhbC5wbmcueG1sUEsFBgAAAAALAAsASQMAANkoAAAAAA=="/>
  <p:tag name="ISPRING_SCORM_PASSING_SCORE" val="100.000000"/>
  <p:tag name="ISPRING_PRESENTATION_TITLE" val="1"/>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 name="ISPRING_OUTPUT_FOLDER" val="F:\2月份我图原创上传文件\794"/>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26">
      <a:dk1>
        <a:sysClr val="windowText" lastClr="000000"/>
      </a:dk1>
      <a:lt1>
        <a:sysClr val="window" lastClr="FFFFFF"/>
      </a:lt1>
      <a:dk2>
        <a:srgbClr val="000000"/>
      </a:dk2>
      <a:lt2>
        <a:srgbClr val="FFFFFF"/>
      </a:lt2>
      <a:accent1>
        <a:srgbClr val="386486"/>
      </a:accent1>
      <a:accent2>
        <a:srgbClr val="5FC6E1"/>
      </a:accent2>
      <a:accent3>
        <a:srgbClr val="386486"/>
      </a:accent3>
      <a:accent4>
        <a:srgbClr val="5FC6E1"/>
      </a:accent4>
      <a:accent5>
        <a:srgbClr val="386486"/>
      </a:accent5>
      <a:accent6>
        <a:srgbClr val="5FC6E1"/>
      </a:accent6>
      <a:hlink>
        <a:srgbClr val="386486"/>
      </a:hlink>
      <a:folHlink>
        <a:srgbClr val="5FC6E1"/>
      </a:folHlink>
    </a:clrScheme>
    <a:fontScheme name="自定义 1">
      <a:majorFont>
        <a:latin typeface="Calibri"/>
        <a:ea typeface="字魂35号-经典雅黑"/>
        <a:cs typeface=""/>
      </a:majorFont>
      <a:minorFont>
        <a:latin typeface="Calibri"/>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2DABD18B4E3342ADC48E4AB658DD95" ma:contentTypeVersion="17" ma:contentTypeDescription="Crée un document." ma:contentTypeScope="" ma:versionID="73c23f74be5cbebd5f24011cab641370">
  <xsd:schema xmlns:xsd="http://www.w3.org/2001/XMLSchema" xmlns:xs="http://www.w3.org/2001/XMLSchema" xmlns:p="http://schemas.microsoft.com/office/2006/metadata/properties" xmlns:ns2="7efd63c4-653a-4d21-8d00-2effe4579461" xmlns:ns3="c15478a5-0be8-4f5d-8383-b307d5ba8bf6" xmlns:ns4="985ec44e-1bab-4c0b-9df0-6ba128686fc9" targetNamespace="http://schemas.microsoft.com/office/2006/metadata/properties" ma:root="true" ma:fieldsID="e70e0a5dce087ebaef2a599a42cf4913" ns2:_="" ns3:_="" ns4:_="">
    <xsd:import namespace="7efd63c4-653a-4d21-8d00-2effe4579461"/>
    <xsd:import namespace="c15478a5-0be8-4f5d-8383-b307d5ba8bf6"/>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4: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fd63c4-653a-4d21-8d00-2effe45794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5478a5-0be8-4f5d-8383-b307d5ba8bf6"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4b42697-7146-41e7-be66-199f32c15d7c}" ma:internalName="TaxCatchAll" ma:showField="CatchAllData" ma:web="c15478a5-0be8-4f5d-8383-b307d5ba8b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388514-56DB-4148-AEF9-3EED2B8B6DC6}"/>
</file>

<file path=customXml/itemProps2.xml><?xml version="1.0" encoding="utf-8"?>
<ds:datastoreItem xmlns:ds="http://schemas.openxmlformats.org/officeDocument/2006/customXml" ds:itemID="{FF37B7F3-F25B-4D09-8FE1-C0E8E7D1DFFC}"/>
</file>

<file path=docProps/app.xml><?xml version="1.0" encoding="utf-8"?>
<Properties xmlns="http://schemas.openxmlformats.org/officeDocument/2006/extended-properties" xmlns:vt="http://schemas.openxmlformats.org/officeDocument/2006/docPropsVTypes">
  <Template/>
  <TotalTime>0</TotalTime>
  <Words>569</Words>
  <Application>Microsoft Office PowerPoint</Application>
  <PresentationFormat>Widescreen</PresentationFormat>
  <Paragraphs>175</Paragraphs>
  <Slides>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Monserrat</vt:lpstr>
      <vt:lpstr>Arial</vt:lpstr>
      <vt:lpstr>Calibri</vt:lpstr>
      <vt:lpstr>Lato Black</vt:lpstr>
      <vt:lpstr>Lato Medium</vt:lpstr>
      <vt:lpstr>Lato Thin</vt:lpstr>
      <vt:lpstr>Montserrat</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2019-03-15T01:00:03Z</dcterms:created>
  <dcterms:modified xsi:type="dcterms:W3CDTF">2023-07-27T08:32:54Z</dcterms:modified>
</cp:coreProperties>
</file>