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11"/>
  </p:notesMasterIdLst>
  <p:sldIdLst>
    <p:sldId id="386" r:id="rId4"/>
    <p:sldId id="376" r:id="rId5"/>
    <p:sldId id="379" r:id="rId6"/>
    <p:sldId id="377" r:id="rId7"/>
    <p:sldId id="381" r:id="rId8"/>
    <p:sldId id="385" r:id="rId9"/>
    <p:sldId id="412" r:id="rId10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h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98"/>
    <a:srgbClr val="FFFEFC"/>
    <a:srgbClr val="FEFDFB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commentAuthors" Target="commentAuthor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217C4-209F-426B-A8D4-2A4EF8D569F3}" type="datetimeFigureOut">
              <a:rPr lang="zh-CN" altLang="en-US" smtClean="0"/>
              <a:t>2023/7/27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47A51-B016-4B81-90E8-2AF0B9FE3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77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47A51-B016-4B81-90E8-2AF0B9FE31D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33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47A51-B016-4B81-90E8-2AF0B9FE31D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227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47A51-B016-4B81-90E8-2AF0B9FE31D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702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47A51-B016-4B81-90E8-2AF0B9FE31D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58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66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0"/>
          <p:cNvSpPr txBox="1"/>
          <p:nvPr userDrawn="1"/>
        </p:nvSpPr>
        <p:spPr>
          <a:xfrm>
            <a:off x="998501" y="647035"/>
            <a:ext cx="29534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Work progress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六边形 1"/>
          <p:cNvSpPr/>
          <p:nvPr userDrawn="1"/>
        </p:nvSpPr>
        <p:spPr>
          <a:xfrm>
            <a:off x="327419" y="534521"/>
            <a:ext cx="537209" cy="37822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4" name="六边形 33"/>
          <p:cNvSpPr/>
          <p:nvPr userDrawn="1"/>
        </p:nvSpPr>
        <p:spPr>
          <a:xfrm>
            <a:off x="461292" y="647035"/>
            <a:ext cx="537209" cy="37822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63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0"/>
          <p:cNvSpPr txBox="1"/>
          <p:nvPr userDrawn="1"/>
        </p:nvSpPr>
        <p:spPr>
          <a:xfrm>
            <a:off x="998501" y="647035"/>
            <a:ext cx="29534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Work summary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六边形 1"/>
          <p:cNvSpPr/>
          <p:nvPr userDrawn="1"/>
        </p:nvSpPr>
        <p:spPr>
          <a:xfrm>
            <a:off x="327419" y="534521"/>
            <a:ext cx="537209" cy="37822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4" name="六边形 33"/>
          <p:cNvSpPr/>
          <p:nvPr userDrawn="1"/>
        </p:nvSpPr>
        <p:spPr>
          <a:xfrm>
            <a:off x="461292" y="647035"/>
            <a:ext cx="537209" cy="37822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0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0"/>
          <p:cNvSpPr txBox="1"/>
          <p:nvPr userDrawn="1"/>
        </p:nvSpPr>
        <p:spPr>
          <a:xfrm>
            <a:off x="998501" y="647035"/>
            <a:ext cx="29534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Deficiency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六边形 1"/>
          <p:cNvSpPr/>
          <p:nvPr userDrawn="1"/>
        </p:nvSpPr>
        <p:spPr>
          <a:xfrm>
            <a:off x="327419" y="534521"/>
            <a:ext cx="537209" cy="37822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4" name="六边形 33"/>
          <p:cNvSpPr/>
          <p:nvPr userDrawn="1"/>
        </p:nvSpPr>
        <p:spPr>
          <a:xfrm>
            <a:off x="461292" y="647035"/>
            <a:ext cx="537209" cy="37822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9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0"/>
          <p:cNvSpPr txBox="1"/>
          <p:nvPr userDrawn="1"/>
        </p:nvSpPr>
        <p:spPr>
          <a:xfrm>
            <a:off x="998501" y="647035"/>
            <a:ext cx="29534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Work plan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六边形 1"/>
          <p:cNvSpPr/>
          <p:nvPr userDrawn="1"/>
        </p:nvSpPr>
        <p:spPr>
          <a:xfrm>
            <a:off x="327419" y="534521"/>
            <a:ext cx="537209" cy="37822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4" name="六边形 33"/>
          <p:cNvSpPr/>
          <p:nvPr userDrawn="1"/>
        </p:nvSpPr>
        <p:spPr>
          <a:xfrm>
            <a:off x="461292" y="647035"/>
            <a:ext cx="537209" cy="37822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60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4C3D-A24A-482B-B457-CD0EAFAD16FF}" type="datetimeFigureOut">
              <a:rPr lang="fr-FR" smtClean="0"/>
              <a:t>27/07/2023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73E3E-1B29-4BE1-A4C7-B5E18D1255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772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90366-ABA8-4BF0-B712-90B06D46FB25}" type="datetimeFigureOut">
              <a:rPr lang="zh-CN" altLang="en-US" smtClean="0"/>
              <a:t>2023/7/27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35D93-1873-44CB-A7D2-BBE94C050B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48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arbre, bâtiment, plein air, œil de poisson&#10;&#10;Description générée automatiquement">
            <a:extLst>
              <a:ext uri="{FF2B5EF4-FFF2-40B4-BE49-F238E27FC236}">
                <a16:creationId xmlns:a16="http://schemas.microsoft.com/office/drawing/2014/main" id="{AC537B71-34B7-0AF9-B4A4-A7145233D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5" y="-9236"/>
            <a:ext cx="5972175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4CF54E-2FBE-A67F-0E95-1D78087E18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40" y="1283569"/>
            <a:ext cx="4486910" cy="43357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F6D61E16-C5E3-E9B4-BA10-4A1F61ED2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570" y="1477818"/>
            <a:ext cx="5073650" cy="53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800"/>
              </a:spcAft>
            </a:pPr>
            <a:r>
              <a:rPr lang="en-US" sz="6600" b="1" dirty="0">
                <a:solidFill>
                  <a:srgbClr val="4495D1"/>
                </a:solidFill>
                <a:latin typeface="Lato Thin" panose="020F0502020204030203" pitchFamily="34" charset="0"/>
                <a:cs typeface="Calibri Light" panose="020F0302020204030204" pitchFamily="34" charset="0"/>
              </a:rPr>
              <a:t>59</a:t>
            </a:r>
            <a:r>
              <a:rPr lang="en-US" sz="6600" b="1" baseline="30000" dirty="0">
                <a:solidFill>
                  <a:srgbClr val="4495D1"/>
                </a:solidFill>
                <a:latin typeface="Lato Thin" panose="020F0502020204030203" pitchFamily="34" charset="0"/>
                <a:cs typeface="Calibri Light" panose="020F0302020204030204" pitchFamily="34" charset="0"/>
              </a:rPr>
              <a:t>th</a:t>
            </a:r>
            <a:endParaRPr lang="fr-FR" sz="6600" b="1" baseline="30000" dirty="0">
              <a:solidFill>
                <a:srgbClr val="4495D1"/>
              </a:solidFill>
              <a:latin typeface="Lato Thin" panose="020F0502020204030203" pitchFamily="34" charset="0"/>
              <a:cs typeface="Calibri Light" panose="020F0302020204030204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en-US" sz="3200" b="1" dirty="0">
                <a:solidFill>
                  <a:srgbClr val="4495D1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Session of the IDEP Governing Council</a:t>
            </a:r>
            <a:endParaRPr lang="fr-FR" sz="1050" dirty="0">
              <a:effectLst/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endParaRPr lang="en-US" dirty="0">
              <a:solidFill>
                <a:srgbClr val="4495D1"/>
              </a:solidFill>
              <a:effectLst/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endParaRPr lang="en-US" dirty="0">
              <a:solidFill>
                <a:srgbClr val="4495D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endParaRPr lang="en-US" dirty="0">
              <a:solidFill>
                <a:srgbClr val="4495D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endParaRPr lang="en-US" dirty="0">
              <a:solidFill>
                <a:srgbClr val="4495D1"/>
              </a:solidFill>
              <a:effectLst/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solidFill>
                  <a:srgbClr val="4495D1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July 28, 2023 Addis Ababa, Ethiopia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24A8E48F-48AD-2E30-FA8B-05389EFC2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932" y="766619"/>
            <a:ext cx="2979251" cy="62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800"/>
              </a:spcAft>
            </a:pPr>
            <a:r>
              <a:rPr lang="en-US" sz="1600" dirty="0">
                <a:solidFill>
                  <a:srgbClr val="006A98"/>
                </a:solidFill>
                <a:effectLst/>
                <a:latin typeface="Lato Black" panose="020F0A0202020403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African Institute for Economic Development and Planning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D5F3AD98-0226-E75C-BFC2-BA2B96A7CF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04" y="259694"/>
            <a:ext cx="1278396" cy="111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 descr="Une image contenant capture d’écran, Caractère coloré, bleu, Bleu électrique&#10;&#10;Description générée automatiquement">
            <a:extLst>
              <a:ext uri="{FF2B5EF4-FFF2-40B4-BE49-F238E27FC236}">
                <a16:creationId xmlns:a16="http://schemas.microsoft.com/office/drawing/2014/main" id="{C2E6B011-02D3-69CE-5834-A66665BF38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401" y="0"/>
            <a:ext cx="4386349" cy="6858000"/>
          </a:xfrm>
          <a:prstGeom prst="rect">
            <a:avLst/>
          </a:prstGeom>
        </p:spPr>
      </p:pic>
      <p:pic>
        <p:nvPicPr>
          <p:cNvPr id="16" name="Image 15" descr="Une image contenant capture d’écran, ligne, Bleu électrique, bleu&#10;&#10;Description générée automatiquement">
            <a:extLst>
              <a:ext uri="{FF2B5EF4-FFF2-40B4-BE49-F238E27FC236}">
                <a16:creationId xmlns:a16="http://schemas.microsoft.com/office/drawing/2014/main" id="{AF38C3A2-3078-EA90-9D9A-150DD62D0A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32" y="9236"/>
            <a:ext cx="3597685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5CAAD0D-13E7-4E3B-AA86-646BF2C30EF5}"/>
              </a:ext>
            </a:extLst>
          </p:cNvPr>
          <p:cNvSpPr txBox="1"/>
          <p:nvPr/>
        </p:nvSpPr>
        <p:spPr>
          <a:xfrm>
            <a:off x="172584" y="4077130"/>
            <a:ext cx="67890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fr-FR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</a:p>
          <a:p>
            <a:pPr algn="ctr"/>
            <a:r>
              <a:rPr lang="fr-FR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32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Statutes</a:t>
            </a:r>
            <a:r>
              <a:rPr lang="fr-FR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Rules of </a:t>
            </a:r>
            <a:r>
              <a:rPr lang="fr-FR" sz="32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endParaRPr lang="fr-FR" sz="3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4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pture d’écran, Graphique, Bleu électrique, bleu&#10;&#10;Description générée automatiquement">
            <a:extLst>
              <a:ext uri="{FF2B5EF4-FFF2-40B4-BE49-F238E27FC236}">
                <a16:creationId xmlns:a16="http://schemas.microsoft.com/office/drawing/2014/main" id="{15BB6F3F-74B5-F7EF-853B-AE77213A87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960" y="0"/>
            <a:ext cx="2225040" cy="6858000"/>
          </a:xfrm>
          <a:prstGeom prst="rect">
            <a:avLst/>
          </a:prstGeom>
        </p:spPr>
      </p:pic>
      <p:sp>
        <p:nvSpPr>
          <p:cNvPr id="3" name="PA_pa_     _2">
            <a:extLst>
              <a:ext uri="{FF2B5EF4-FFF2-40B4-BE49-F238E27FC236}">
                <a16:creationId xmlns:a16="http://schemas.microsoft.com/office/drawing/2014/main" id="{51A4C286-57FC-06A0-6D9F-553EF9F380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88776" y="225813"/>
            <a:ext cx="8202774" cy="580017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006B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rPr>
              <a:t>Key Elements of the Statute</a:t>
            </a:r>
            <a:endParaRPr lang="zh-CN" altLang="en-US" sz="3600" b="1" dirty="0">
              <a:solidFill>
                <a:srgbClr val="006B9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816FBF-64EC-4FDE-9889-8704ED3768E9}"/>
              </a:ext>
            </a:extLst>
          </p:cNvPr>
          <p:cNvSpPr txBox="1"/>
          <p:nvPr/>
        </p:nvSpPr>
        <p:spPr>
          <a:xfrm>
            <a:off x="388776" y="919679"/>
            <a:ext cx="11803223" cy="5403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300"/>
              </a:spcBef>
              <a:buNone/>
              <a:tabLst>
                <a:tab pos="2632075" algn="l"/>
              </a:tabLst>
            </a:pPr>
            <a:r>
              <a:rPr lang="en-US" sz="2000" b="1" dirty="0">
                <a:solidFill>
                  <a:srgbClr val="0070C0"/>
                </a:solidFill>
              </a:rPr>
              <a:t>African Institute for Economic Development and Planning (IDEP)</a:t>
            </a:r>
          </a:p>
          <a:p>
            <a:pPr marL="0" indent="0">
              <a:spcBef>
                <a:spcPts val="300"/>
              </a:spcBef>
              <a:buNone/>
              <a:tabLst>
                <a:tab pos="2632075" algn="l"/>
              </a:tabLst>
            </a:pPr>
            <a:endParaRPr lang="en-US" sz="500" b="1" dirty="0">
              <a:solidFill>
                <a:srgbClr val="0070C0"/>
              </a:solidFill>
            </a:endParaRPr>
          </a:p>
          <a:p>
            <a:pPr marL="182563" indent="-182563"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2632075" algn="l"/>
              </a:tabLst>
            </a:pPr>
            <a:r>
              <a:rPr lang="en-US" dirty="0">
                <a:solidFill>
                  <a:srgbClr val="0070C0"/>
                </a:solidFill>
              </a:rPr>
              <a:t>Created in </a:t>
            </a:r>
            <a:r>
              <a:rPr lang="en-US" b="1" dirty="0">
                <a:solidFill>
                  <a:srgbClr val="0070C0"/>
                </a:solidFill>
              </a:rPr>
              <a:t>1962 by the UN-GA, b</a:t>
            </a:r>
            <a:r>
              <a:rPr lang="en-US" dirty="0">
                <a:solidFill>
                  <a:srgbClr val="0070C0"/>
                </a:solidFill>
              </a:rPr>
              <a:t>egan its operations in </a:t>
            </a:r>
            <a:r>
              <a:rPr lang="en-US" b="1" dirty="0">
                <a:solidFill>
                  <a:srgbClr val="0070C0"/>
                </a:solidFill>
              </a:rPr>
              <a:t>January 1963</a:t>
            </a:r>
          </a:p>
          <a:p>
            <a:pPr marL="182563" indent="-182563"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2632075" algn="l"/>
              </a:tabLst>
            </a:pPr>
            <a:r>
              <a:rPr lang="en-US" dirty="0">
                <a:solidFill>
                  <a:srgbClr val="0070C0"/>
                </a:solidFill>
              </a:rPr>
              <a:t>All 54 African governments are members</a:t>
            </a:r>
          </a:p>
          <a:p>
            <a:pPr marL="182563" indent="-182563"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2632075" algn="l"/>
              </a:tabLst>
            </a:pPr>
            <a:r>
              <a:rPr lang="en-US" dirty="0">
                <a:solidFill>
                  <a:srgbClr val="0070C0"/>
                </a:solidFill>
              </a:rPr>
              <a:t>Has its own Governing Council and Budget</a:t>
            </a:r>
          </a:p>
          <a:p>
            <a:pPr marL="182563" indent="-182563"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2632075" algn="l"/>
              </a:tabLst>
            </a:pPr>
            <a:r>
              <a:rPr lang="en-US" dirty="0">
                <a:solidFill>
                  <a:srgbClr val="0070C0"/>
                </a:solidFill>
              </a:rPr>
              <a:t> Subject to the Financial Regulations and Rules, and the Staff Regulations and Rules of the United Nations</a:t>
            </a:r>
          </a:p>
          <a:p>
            <a:pPr marL="182563" indent="-182563"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2632075" algn="l"/>
              </a:tabLst>
            </a:pPr>
            <a:r>
              <a:rPr lang="en-US" dirty="0">
                <a:solidFill>
                  <a:srgbClr val="0070C0"/>
                </a:solidFill>
              </a:rPr>
              <a:t> Has a Technical Advisory Committee, a director and support staff 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  <a:tabLst>
                <a:tab pos="2632075" algn="l"/>
              </a:tabLst>
            </a:pPr>
            <a:endParaRPr lang="en-US" sz="1100" dirty="0">
              <a:solidFill>
                <a:srgbClr val="0070C0"/>
              </a:solidFill>
            </a:endParaRPr>
          </a:p>
          <a:p>
            <a:pPr marL="0" indent="0"/>
            <a:endParaRPr lang="fr-FR" sz="100" dirty="0">
              <a:solidFill>
                <a:srgbClr val="0070C0"/>
              </a:solidFill>
            </a:endParaRPr>
          </a:p>
          <a:p>
            <a:pPr marL="0" indent="0"/>
            <a:endParaRPr lang="fr-FR" sz="100" dirty="0">
              <a:solidFill>
                <a:srgbClr val="0070C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0070C0"/>
                </a:solidFill>
              </a:rPr>
              <a:t>Primary Purpose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70C0"/>
                </a:solidFill>
              </a:rPr>
              <a:t>Accompanying &amp; supporting newly independent African countries in their quest to build their human resource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70C0"/>
                </a:solidFill>
              </a:rPr>
              <a:t>capacities as a necessary prerequisite for sustaining independence and promoting socio-economic development</a:t>
            </a:r>
          </a:p>
          <a:p>
            <a:pPr marL="0" indent="0">
              <a:buNone/>
            </a:pPr>
            <a:endParaRPr lang="en-GB" sz="105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070C0"/>
                </a:solidFill>
              </a:rPr>
              <a:t>						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70C0"/>
                </a:solidFill>
              </a:rPr>
              <a:t>						Subsidiary organ of the ECA, with its own 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070C0"/>
                </a:solidFill>
              </a:rPr>
              <a:t>						Governing Council</a:t>
            </a:r>
          </a:p>
          <a:p>
            <a:pPr marL="0" indent="0">
              <a:buNone/>
            </a:pPr>
            <a:endParaRPr lang="en-GB" sz="500" b="1" dirty="0">
              <a:solidFill>
                <a:srgbClr val="0070C0"/>
              </a:solidFill>
            </a:endParaRPr>
          </a:p>
          <a:p>
            <a:pPr lvl="8">
              <a:spcBef>
                <a:spcPts val="300"/>
              </a:spcBef>
              <a:tabLst>
                <a:tab pos="2632075" algn="l"/>
              </a:tabLst>
            </a:pPr>
            <a:r>
              <a:rPr lang="en-GB" dirty="0">
                <a:solidFill>
                  <a:srgbClr val="0070C0"/>
                </a:solidFill>
              </a:rPr>
              <a:t>                                      Sub-programme 8 (</a:t>
            </a:r>
            <a:r>
              <a:rPr lang="en-GB" dirty="0" err="1">
                <a:solidFill>
                  <a:srgbClr val="0070C0"/>
                </a:solidFill>
              </a:rPr>
              <a:t>CoM</a:t>
            </a:r>
            <a:r>
              <a:rPr lang="en-GB" dirty="0">
                <a:solidFill>
                  <a:srgbClr val="0070C0"/>
                </a:solidFill>
              </a:rPr>
              <a:t> 2008)</a:t>
            </a:r>
          </a:p>
          <a:p>
            <a:pPr lvl="8">
              <a:spcBef>
                <a:spcPts val="300"/>
              </a:spcBef>
              <a:tabLst>
                <a:tab pos="2632075" algn="l"/>
              </a:tabLst>
            </a:pPr>
            <a:r>
              <a:rPr lang="en-GB" dirty="0">
                <a:solidFill>
                  <a:srgbClr val="0070C0"/>
                </a:solidFill>
              </a:rPr>
              <a:t>                                      Training arm of ECA (</a:t>
            </a:r>
            <a:r>
              <a:rPr lang="en-GB" dirty="0" err="1">
                <a:solidFill>
                  <a:srgbClr val="0070C0"/>
                </a:solidFill>
              </a:rPr>
              <a:t>CoM</a:t>
            </a:r>
            <a:r>
              <a:rPr lang="en-GB" dirty="0">
                <a:solidFill>
                  <a:srgbClr val="0070C0"/>
                </a:solidFill>
              </a:rPr>
              <a:t> 2013)</a:t>
            </a:r>
          </a:p>
          <a:p>
            <a:pPr>
              <a:spcBef>
                <a:spcPts val="300"/>
              </a:spcBef>
              <a:buFont typeface="Wingdings" panose="05000000000000000000" pitchFamily="2" charset="2"/>
              <a:buChar char="§"/>
            </a:pPr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B3D60F2-6195-4F36-B456-4574FCE0ED94}"/>
              </a:ext>
            </a:extLst>
          </p:cNvPr>
          <p:cNvGrpSpPr/>
          <p:nvPr/>
        </p:nvGrpSpPr>
        <p:grpSpPr>
          <a:xfrm>
            <a:off x="494636" y="4335988"/>
            <a:ext cx="5134004" cy="2296199"/>
            <a:chOff x="494636" y="4335988"/>
            <a:chExt cx="5134004" cy="2296199"/>
          </a:xfrm>
        </p:grpSpPr>
        <p:sp>
          <p:nvSpPr>
            <p:cNvPr id="10" name="Rectangle à coins arrondis 4">
              <a:extLst>
                <a:ext uri="{FF2B5EF4-FFF2-40B4-BE49-F238E27FC236}">
                  <a16:creationId xmlns:a16="http://schemas.microsoft.com/office/drawing/2014/main" id="{4A1DFE74-D8F9-4163-89CB-2E2DD66D3314}"/>
                </a:ext>
              </a:extLst>
            </p:cNvPr>
            <p:cNvSpPr/>
            <p:nvPr/>
          </p:nvSpPr>
          <p:spPr>
            <a:xfrm>
              <a:off x="3282172" y="4391017"/>
              <a:ext cx="2346468" cy="698821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2400" dirty="0">
                  <a:solidFill>
                    <a:schemeClr val="bg1"/>
                  </a:solidFill>
                </a:rPr>
                <a:t>Governing </a:t>
              </a:r>
            </a:p>
            <a:p>
              <a:pPr algn="ctr">
                <a:defRPr/>
              </a:pPr>
              <a:r>
                <a:rPr lang="en-GB" sz="2400" dirty="0">
                  <a:solidFill>
                    <a:schemeClr val="bg1"/>
                  </a:solidFill>
                </a:rPr>
                <a:t>Council</a:t>
              </a:r>
            </a:p>
          </p:txBody>
        </p:sp>
        <p:sp>
          <p:nvSpPr>
            <p:cNvPr id="11" name="Rectangle à coins arrondis 5">
              <a:extLst>
                <a:ext uri="{FF2B5EF4-FFF2-40B4-BE49-F238E27FC236}">
                  <a16:creationId xmlns:a16="http://schemas.microsoft.com/office/drawing/2014/main" id="{64CFE4CA-6117-4236-A581-031E838BABF6}"/>
                </a:ext>
              </a:extLst>
            </p:cNvPr>
            <p:cNvSpPr/>
            <p:nvPr/>
          </p:nvSpPr>
          <p:spPr>
            <a:xfrm>
              <a:off x="494636" y="5954291"/>
              <a:ext cx="2343980" cy="677896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2400" dirty="0">
                  <a:solidFill>
                    <a:schemeClr val="bg1"/>
                  </a:solidFill>
                </a:rPr>
                <a:t>I D E P</a:t>
              </a:r>
            </a:p>
          </p:txBody>
        </p:sp>
        <p:sp>
          <p:nvSpPr>
            <p:cNvPr id="12" name="Double flèche horizontale 7">
              <a:extLst>
                <a:ext uri="{FF2B5EF4-FFF2-40B4-BE49-F238E27FC236}">
                  <a16:creationId xmlns:a16="http://schemas.microsoft.com/office/drawing/2014/main" id="{60688391-356C-4397-BCAC-CE91E56674A8}"/>
                </a:ext>
              </a:extLst>
            </p:cNvPr>
            <p:cNvSpPr/>
            <p:nvPr/>
          </p:nvSpPr>
          <p:spPr>
            <a:xfrm rot="18903547">
              <a:off x="2612130" y="5346264"/>
              <a:ext cx="1191074" cy="401125"/>
            </a:xfrm>
            <a:prstGeom prst="leftRight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chemeClr val="bg1"/>
                </a:solidFill>
              </a:endParaRPr>
            </a:p>
          </p:txBody>
        </p:sp>
        <p:sp>
          <p:nvSpPr>
            <p:cNvPr id="13" name="Double flèche verticale 9">
              <a:extLst>
                <a:ext uri="{FF2B5EF4-FFF2-40B4-BE49-F238E27FC236}">
                  <a16:creationId xmlns:a16="http://schemas.microsoft.com/office/drawing/2014/main" id="{B352440B-E958-4995-9517-324A25039CAE}"/>
                </a:ext>
              </a:extLst>
            </p:cNvPr>
            <p:cNvSpPr/>
            <p:nvPr/>
          </p:nvSpPr>
          <p:spPr>
            <a:xfrm>
              <a:off x="992695" y="5089838"/>
              <a:ext cx="424941" cy="755013"/>
            </a:xfrm>
            <a:prstGeom prst="upDown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>
                <a:solidFill>
                  <a:schemeClr val="bg1"/>
                </a:solidFill>
              </a:endParaRPr>
            </a:p>
          </p:txBody>
        </p:sp>
        <p:sp>
          <p:nvSpPr>
            <p:cNvPr id="18" name="Rectangle à coins arrondis 10">
              <a:extLst>
                <a:ext uri="{FF2B5EF4-FFF2-40B4-BE49-F238E27FC236}">
                  <a16:creationId xmlns:a16="http://schemas.microsoft.com/office/drawing/2014/main" id="{057B5777-082A-4B73-AFE1-DDC553FC5858}"/>
                </a:ext>
              </a:extLst>
            </p:cNvPr>
            <p:cNvSpPr/>
            <p:nvPr/>
          </p:nvSpPr>
          <p:spPr>
            <a:xfrm>
              <a:off x="598621" y="4335988"/>
              <a:ext cx="1486197" cy="671500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sz="2400" dirty="0">
                  <a:solidFill>
                    <a:schemeClr val="bg1"/>
                  </a:solidFill>
                </a:rPr>
                <a:t>ECA </a:t>
              </a:r>
              <a:r>
                <a:rPr lang="en-GB" sz="2400" dirty="0" err="1">
                  <a:solidFill>
                    <a:schemeClr val="bg1"/>
                  </a:solidFill>
                </a:rPr>
                <a:t>CoM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à coins arrondis 11">
              <a:extLst>
                <a:ext uri="{FF2B5EF4-FFF2-40B4-BE49-F238E27FC236}">
                  <a16:creationId xmlns:a16="http://schemas.microsoft.com/office/drawing/2014/main" id="{02DE1BC3-6133-4DA6-927E-AD1331B3D70C}"/>
                </a:ext>
              </a:extLst>
            </p:cNvPr>
            <p:cNvSpPr/>
            <p:nvPr/>
          </p:nvSpPr>
          <p:spPr>
            <a:xfrm>
              <a:off x="4008919" y="6050598"/>
              <a:ext cx="1520105" cy="551459"/>
            </a:xfrm>
            <a:prstGeom prst="roundRect">
              <a:avLst/>
            </a:prstGeom>
            <a:solidFill>
              <a:srgbClr val="0070C0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2400" dirty="0">
                  <a:solidFill>
                    <a:schemeClr val="bg1"/>
                  </a:solidFill>
                </a:rPr>
                <a:t>T A C</a:t>
              </a:r>
            </a:p>
          </p:txBody>
        </p:sp>
        <p:sp>
          <p:nvSpPr>
            <p:cNvPr id="20" name="Double flèche verticale 12">
              <a:extLst>
                <a:ext uri="{FF2B5EF4-FFF2-40B4-BE49-F238E27FC236}">
                  <a16:creationId xmlns:a16="http://schemas.microsoft.com/office/drawing/2014/main" id="{BA30CAEA-972F-4A95-8060-2ACCD3CFA2A3}"/>
                </a:ext>
              </a:extLst>
            </p:cNvPr>
            <p:cNvSpPr/>
            <p:nvPr/>
          </p:nvSpPr>
          <p:spPr>
            <a:xfrm rot="16200000">
              <a:off x="3275151" y="5887724"/>
              <a:ext cx="294987" cy="738472"/>
            </a:xfrm>
            <a:prstGeom prst="upDownArrow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30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5BFB9F-6CC9-44E1-9E33-064F6D72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400" y="215519"/>
            <a:ext cx="10515600" cy="752479"/>
          </a:xfrm>
        </p:spPr>
        <p:txBody>
          <a:bodyPr>
            <a:normAutofit fontScale="90000"/>
          </a:bodyPr>
          <a:lstStyle/>
          <a:p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Governing Council (GC)</a:t>
            </a:r>
            <a:b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</a:br>
            <a:endParaRPr lang="fr-FR" sz="3600" dirty="0"/>
          </a:p>
        </p:txBody>
      </p:sp>
      <p:pic>
        <p:nvPicPr>
          <p:cNvPr id="2" name="Image 1" descr="Une image contenant capture d’écran, Caractère coloré, Graphique, conception&#10;&#10;Description générée automatiquement">
            <a:extLst>
              <a:ext uri="{FF2B5EF4-FFF2-40B4-BE49-F238E27FC236}">
                <a16:creationId xmlns:a16="http://schemas.microsoft.com/office/drawing/2014/main" id="{E67C4CF0-E098-84E8-D16E-76E7C98D4C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2" y="29887"/>
            <a:ext cx="1026528" cy="752479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7D0D6C4C-E2FA-4D86-95A2-4C6A8AE88840}"/>
              </a:ext>
            </a:extLst>
          </p:cNvPr>
          <p:cNvSpPr/>
          <p:nvPr/>
        </p:nvSpPr>
        <p:spPr>
          <a:xfrm>
            <a:off x="370840" y="5679440"/>
            <a:ext cx="11638280" cy="1065778"/>
          </a:xfrm>
          <a:custGeom>
            <a:avLst/>
            <a:gdLst>
              <a:gd name="connsiteX0" fmla="*/ 0 w 11638280"/>
              <a:gd name="connsiteY0" fmla="*/ 0 h 1427632"/>
              <a:gd name="connsiteX1" fmla="*/ 11638280 w 11638280"/>
              <a:gd name="connsiteY1" fmla="*/ 0 h 1427632"/>
              <a:gd name="connsiteX2" fmla="*/ 11638280 w 11638280"/>
              <a:gd name="connsiteY2" fmla="*/ 1427632 h 1427632"/>
              <a:gd name="connsiteX3" fmla="*/ 0 w 11638280"/>
              <a:gd name="connsiteY3" fmla="*/ 1427632 h 1427632"/>
              <a:gd name="connsiteX4" fmla="*/ 0 w 11638280"/>
              <a:gd name="connsiteY4" fmla="*/ 0 h 1427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38280" h="1427632">
                <a:moveTo>
                  <a:pt x="0" y="0"/>
                </a:moveTo>
                <a:lnTo>
                  <a:pt x="11638280" y="0"/>
                </a:lnTo>
                <a:lnTo>
                  <a:pt x="11638280" y="1427632"/>
                </a:lnTo>
                <a:lnTo>
                  <a:pt x="0" y="14276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464" tIns="156464" rIns="156464" bIns="156464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kern="1200" dirty="0"/>
              <a:t>Members serve on a voluntary basis for a period of three years and eligible for reappointment for one additional term only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D8AF613-350B-4DBA-AB7B-EB90DA3A368A}"/>
              </a:ext>
            </a:extLst>
          </p:cNvPr>
          <p:cNvSpPr/>
          <p:nvPr/>
        </p:nvSpPr>
        <p:spPr>
          <a:xfrm>
            <a:off x="370840" y="3209385"/>
            <a:ext cx="11638280" cy="2431987"/>
          </a:xfrm>
          <a:custGeom>
            <a:avLst/>
            <a:gdLst>
              <a:gd name="connsiteX0" fmla="*/ 0 w 11638280"/>
              <a:gd name="connsiteY0" fmla="*/ 768999 h 2195698"/>
              <a:gd name="connsiteX1" fmla="*/ 5544678 w 11638280"/>
              <a:gd name="connsiteY1" fmla="*/ 768999 h 2195698"/>
              <a:gd name="connsiteX2" fmla="*/ 5544678 w 11638280"/>
              <a:gd name="connsiteY2" fmla="*/ 548925 h 2195698"/>
              <a:gd name="connsiteX3" fmla="*/ 5270216 w 11638280"/>
              <a:gd name="connsiteY3" fmla="*/ 548925 h 2195698"/>
              <a:gd name="connsiteX4" fmla="*/ 5819140 w 11638280"/>
              <a:gd name="connsiteY4" fmla="*/ 0 h 2195698"/>
              <a:gd name="connsiteX5" fmla="*/ 6368065 w 11638280"/>
              <a:gd name="connsiteY5" fmla="*/ 548925 h 2195698"/>
              <a:gd name="connsiteX6" fmla="*/ 6093602 w 11638280"/>
              <a:gd name="connsiteY6" fmla="*/ 548925 h 2195698"/>
              <a:gd name="connsiteX7" fmla="*/ 6093602 w 11638280"/>
              <a:gd name="connsiteY7" fmla="*/ 768999 h 2195698"/>
              <a:gd name="connsiteX8" fmla="*/ 11638280 w 11638280"/>
              <a:gd name="connsiteY8" fmla="*/ 768999 h 2195698"/>
              <a:gd name="connsiteX9" fmla="*/ 11638280 w 11638280"/>
              <a:gd name="connsiteY9" fmla="*/ 2195698 h 2195698"/>
              <a:gd name="connsiteX10" fmla="*/ 0 w 11638280"/>
              <a:gd name="connsiteY10" fmla="*/ 2195698 h 2195698"/>
              <a:gd name="connsiteX11" fmla="*/ 0 w 11638280"/>
              <a:gd name="connsiteY11" fmla="*/ 768999 h 219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38280" h="2195698">
                <a:moveTo>
                  <a:pt x="11638280" y="1426699"/>
                </a:moveTo>
                <a:lnTo>
                  <a:pt x="6093602" y="1426699"/>
                </a:lnTo>
                <a:lnTo>
                  <a:pt x="6093602" y="1646773"/>
                </a:lnTo>
                <a:lnTo>
                  <a:pt x="6368064" y="1646773"/>
                </a:lnTo>
                <a:lnTo>
                  <a:pt x="5819140" y="2195697"/>
                </a:lnTo>
                <a:lnTo>
                  <a:pt x="5270215" y="1646773"/>
                </a:lnTo>
                <a:lnTo>
                  <a:pt x="5544678" y="1646773"/>
                </a:lnTo>
                <a:lnTo>
                  <a:pt x="5544678" y="1426699"/>
                </a:lnTo>
                <a:lnTo>
                  <a:pt x="0" y="1426699"/>
                </a:lnTo>
                <a:lnTo>
                  <a:pt x="0" y="1"/>
                </a:lnTo>
                <a:lnTo>
                  <a:pt x="11638280" y="1"/>
                </a:lnTo>
                <a:lnTo>
                  <a:pt x="11638280" y="142669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463" tIns="156465" rIns="156464" bIns="925464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sz="2200" b="1" kern="1200" dirty="0"/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200" b="1" kern="1200" dirty="0"/>
              <a:t>10</a:t>
            </a:r>
            <a:r>
              <a:rPr lang="en-US" sz="2200" kern="1200" dirty="0"/>
              <a:t> members appointed by the COM based on equal representation of the five subregions of the African continent 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200" b="1" kern="1200" dirty="0"/>
              <a:t>1</a:t>
            </a:r>
            <a:r>
              <a:rPr lang="en-US" sz="2200" kern="1200" dirty="0"/>
              <a:t> representative of the Government of Senegal as host country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200" b="1" kern="1200" dirty="0"/>
              <a:t> 1</a:t>
            </a:r>
            <a:r>
              <a:rPr lang="en-US" sz="2200" kern="1200" dirty="0"/>
              <a:t> representative of the African Union Commission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sz="600" dirty="0"/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sz="2200" kern="1200" dirty="0"/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8D8500BC-7A84-4F59-ADB1-10A857623093}"/>
              </a:ext>
            </a:extLst>
          </p:cNvPr>
          <p:cNvSpPr/>
          <p:nvPr/>
        </p:nvSpPr>
        <p:spPr>
          <a:xfrm>
            <a:off x="370840" y="909243"/>
            <a:ext cx="11638280" cy="2173265"/>
          </a:xfrm>
          <a:custGeom>
            <a:avLst/>
            <a:gdLst>
              <a:gd name="connsiteX0" fmla="*/ 0 w 11638280"/>
              <a:gd name="connsiteY0" fmla="*/ 768999 h 2195698"/>
              <a:gd name="connsiteX1" fmla="*/ 5544678 w 11638280"/>
              <a:gd name="connsiteY1" fmla="*/ 768999 h 2195698"/>
              <a:gd name="connsiteX2" fmla="*/ 5544678 w 11638280"/>
              <a:gd name="connsiteY2" fmla="*/ 548925 h 2195698"/>
              <a:gd name="connsiteX3" fmla="*/ 5270216 w 11638280"/>
              <a:gd name="connsiteY3" fmla="*/ 548925 h 2195698"/>
              <a:gd name="connsiteX4" fmla="*/ 5819140 w 11638280"/>
              <a:gd name="connsiteY4" fmla="*/ 0 h 2195698"/>
              <a:gd name="connsiteX5" fmla="*/ 6368065 w 11638280"/>
              <a:gd name="connsiteY5" fmla="*/ 548925 h 2195698"/>
              <a:gd name="connsiteX6" fmla="*/ 6093602 w 11638280"/>
              <a:gd name="connsiteY6" fmla="*/ 548925 h 2195698"/>
              <a:gd name="connsiteX7" fmla="*/ 6093602 w 11638280"/>
              <a:gd name="connsiteY7" fmla="*/ 768999 h 2195698"/>
              <a:gd name="connsiteX8" fmla="*/ 11638280 w 11638280"/>
              <a:gd name="connsiteY8" fmla="*/ 768999 h 2195698"/>
              <a:gd name="connsiteX9" fmla="*/ 11638280 w 11638280"/>
              <a:gd name="connsiteY9" fmla="*/ 2195698 h 2195698"/>
              <a:gd name="connsiteX10" fmla="*/ 0 w 11638280"/>
              <a:gd name="connsiteY10" fmla="*/ 2195698 h 2195698"/>
              <a:gd name="connsiteX11" fmla="*/ 0 w 11638280"/>
              <a:gd name="connsiteY11" fmla="*/ 768999 h 219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38280" h="2195698">
                <a:moveTo>
                  <a:pt x="11638280" y="1426699"/>
                </a:moveTo>
                <a:lnTo>
                  <a:pt x="6093602" y="1426699"/>
                </a:lnTo>
                <a:lnTo>
                  <a:pt x="6093602" y="1646773"/>
                </a:lnTo>
                <a:lnTo>
                  <a:pt x="6368064" y="1646773"/>
                </a:lnTo>
                <a:lnTo>
                  <a:pt x="5819140" y="2195697"/>
                </a:lnTo>
                <a:lnTo>
                  <a:pt x="5270215" y="1646773"/>
                </a:lnTo>
                <a:lnTo>
                  <a:pt x="5544678" y="1646773"/>
                </a:lnTo>
                <a:lnTo>
                  <a:pt x="5544678" y="1426699"/>
                </a:lnTo>
                <a:lnTo>
                  <a:pt x="0" y="1426699"/>
                </a:lnTo>
                <a:lnTo>
                  <a:pt x="0" y="1"/>
                </a:lnTo>
                <a:lnTo>
                  <a:pt x="11638280" y="1"/>
                </a:lnTo>
                <a:lnTo>
                  <a:pt x="11638280" y="142669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6463" tIns="156465" rIns="156464" bIns="925464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200" kern="1200" dirty="0"/>
              <a:t>Prime oversight and decision-making organ of the Institute. Act to give effect to the broad directions established for the work of the Institute by the COM</a:t>
            </a:r>
          </a:p>
        </p:txBody>
      </p:sp>
    </p:spTree>
    <p:extLst>
      <p:ext uri="{BB962C8B-B14F-4D97-AF65-F5344CB8AC3E}">
        <p14:creationId xmlns:p14="http://schemas.microsoft.com/office/powerpoint/2010/main" val="43412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32">
            <a:extLst>
              <a:ext uri="{FF2B5EF4-FFF2-40B4-BE49-F238E27FC236}">
                <a16:creationId xmlns:a16="http://schemas.microsoft.com/office/drawing/2014/main" id="{E3DC6B3D-06D3-A4C9-00B1-48A21F53DB26}"/>
              </a:ext>
            </a:extLst>
          </p:cNvPr>
          <p:cNvSpPr/>
          <p:nvPr/>
        </p:nvSpPr>
        <p:spPr>
          <a:xfrm flipH="1" flipV="1">
            <a:off x="8016762" y="-4"/>
            <a:ext cx="4175237" cy="6858003"/>
          </a:xfrm>
          <a:custGeom>
            <a:avLst/>
            <a:gdLst>
              <a:gd name="connsiteX0" fmla="*/ 6201747 w 6201747"/>
              <a:gd name="connsiteY0" fmla="*/ 6858003 h 6858003"/>
              <a:gd name="connsiteX1" fmla="*/ 0 w 6201747"/>
              <a:gd name="connsiteY1" fmla="*/ 6858003 h 6858003"/>
              <a:gd name="connsiteX2" fmla="*/ 0 w 6201747"/>
              <a:gd name="connsiteY2" fmla="*/ 0 h 6858003"/>
              <a:gd name="connsiteX3" fmla="*/ 2716819 w 6201747"/>
              <a:gd name="connsiteY3" fmla="*/ 0 h 6858003"/>
              <a:gd name="connsiteX0" fmla="*/ 6201747 w 6201747"/>
              <a:gd name="connsiteY0" fmla="*/ 6858003 h 6858003"/>
              <a:gd name="connsiteX1" fmla="*/ 0 w 6201747"/>
              <a:gd name="connsiteY1" fmla="*/ 6858003 h 6858003"/>
              <a:gd name="connsiteX2" fmla="*/ 0 w 6201747"/>
              <a:gd name="connsiteY2" fmla="*/ 0 h 6858003"/>
              <a:gd name="connsiteX3" fmla="*/ 1432019 w 6201747"/>
              <a:gd name="connsiteY3" fmla="*/ 12357 h 6858003"/>
              <a:gd name="connsiteX4" fmla="*/ 6201747 w 6201747"/>
              <a:gd name="connsiteY4" fmla="*/ 6858003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01747" h="6858003">
                <a:moveTo>
                  <a:pt x="6201747" y="6858003"/>
                </a:moveTo>
                <a:lnTo>
                  <a:pt x="0" y="6858003"/>
                </a:lnTo>
                <a:lnTo>
                  <a:pt x="0" y="0"/>
                </a:lnTo>
                <a:lnTo>
                  <a:pt x="1432019" y="12357"/>
                </a:lnTo>
                <a:cubicBezTo>
                  <a:pt x="2593662" y="2298358"/>
                  <a:pt x="5040104" y="4572002"/>
                  <a:pt x="6201747" y="68580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" name="PA_pa_     _2">
            <a:extLst>
              <a:ext uri="{FF2B5EF4-FFF2-40B4-BE49-F238E27FC236}">
                <a16:creationId xmlns:a16="http://schemas.microsoft.com/office/drawing/2014/main" id="{51A4C286-57FC-06A0-6D9F-553EF9F380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6627" y="525654"/>
            <a:ext cx="11427519" cy="635417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6B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+mj-ea"/>
                <a:cs typeface="+mj-cs"/>
              </a:rPr>
              <a:t>Key Rules and Procedures</a:t>
            </a:r>
            <a:endParaRPr lang="zh-CN" altLang="en-US" sz="4000" b="1" dirty="0">
              <a:solidFill>
                <a:srgbClr val="006B9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  <a:ea typeface="+mj-ea"/>
              <a:cs typeface="+mj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43ECCDA-42D2-413B-AD19-EC3FCDCAB66C}"/>
              </a:ext>
            </a:extLst>
          </p:cNvPr>
          <p:cNvGrpSpPr/>
          <p:nvPr/>
        </p:nvGrpSpPr>
        <p:grpSpPr>
          <a:xfrm>
            <a:off x="1514112" y="542192"/>
            <a:ext cx="9943097" cy="6173362"/>
            <a:chOff x="3297639" y="826672"/>
            <a:chExt cx="5808591" cy="6173362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2FEA5845-1B04-42E6-9E51-0AB236E813F0}"/>
                </a:ext>
              </a:extLst>
            </p:cNvPr>
            <p:cNvSpPr/>
            <p:nvPr/>
          </p:nvSpPr>
          <p:spPr>
            <a:xfrm>
              <a:off x="5086931" y="826672"/>
              <a:ext cx="2292808" cy="2292808"/>
            </a:xfrm>
            <a:custGeom>
              <a:avLst/>
              <a:gdLst>
                <a:gd name="connsiteX0" fmla="*/ 0 w 2292808"/>
                <a:gd name="connsiteY0" fmla="*/ 1490325 h 2292808"/>
                <a:gd name="connsiteX1" fmla="*/ 573202 w 2292808"/>
                <a:gd name="connsiteY1" fmla="*/ 1490325 h 2292808"/>
                <a:gd name="connsiteX2" fmla="*/ 573202 w 2292808"/>
                <a:gd name="connsiteY2" fmla="*/ 0 h 2292808"/>
                <a:gd name="connsiteX3" fmla="*/ 1719606 w 2292808"/>
                <a:gd name="connsiteY3" fmla="*/ 0 h 2292808"/>
                <a:gd name="connsiteX4" fmla="*/ 1719606 w 2292808"/>
                <a:gd name="connsiteY4" fmla="*/ 1490325 h 2292808"/>
                <a:gd name="connsiteX5" fmla="*/ 2292808 w 2292808"/>
                <a:gd name="connsiteY5" fmla="*/ 1490325 h 2292808"/>
                <a:gd name="connsiteX6" fmla="*/ 1146404 w 2292808"/>
                <a:gd name="connsiteY6" fmla="*/ 2292808 h 2292808"/>
                <a:gd name="connsiteX7" fmla="*/ 0 w 2292808"/>
                <a:gd name="connsiteY7" fmla="*/ 1490325 h 2292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92808" h="2292808">
                  <a:moveTo>
                    <a:pt x="0" y="1490325"/>
                  </a:moveTo>
                  <a:lnTo>
                    <a:pt x="573202" y="1490325"/>
                  </a:lnTo>
                  <a:lnTo>
                    <a:pt x="573202" y="0"/>
                  </a:lnTo>
                  <a:lnTo>
                    <a:pt x="1719606" y="0"/>
                  </a:lnTo>
                  <a:lnTo>
                    <a:pt x="1719606" y="1490325"/>
                  </a:lnTo>
                  <a:lnTo>
                    <a:pt x="2292808" y="1490325"/>
                  </a:lnTo>
                  <a:lnTo>
                    <a:pt x="1146404" y="2292808"/>
                  </a:lnTo>
                  <a:lnTo>
                    <a:pt x="0" y="1490325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15442" tIns="142240" rIns="715442" bIns="543481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Chai</a:t>
              </a:r>
              <a:r>
                <a:rPr lang="en-US" sz="2400" kern="1200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r</a:t>
              </a:r>
              <a:r>
                <a:rPr lang="en-US" sz="2000" kern="1200" dirty="0">
                  <a:solidFill>
                    <a:schemeClr val="bg2"/>
                  </a:solidFill>
                </a:rPr>
                <a:t>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bg2"/>
                  </a:solidFill>
                </a:rPr>
                <a:t>ECA’s ES</a:t>
              </a:r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02817633-50D1-437D-99E2-FB3E33067AEC}"/>
                </a:ext>
              </a:extLst>
            </p:cNvPr>
            <p:cNvSpPr/>
            <p:nvPr/>
          </p:nvSpPr>
          <p:spPr>
            <a:xfrm rot="20520000">
              <a:off x="6813422" y="2124461"/>
              <a:ext cx="2292808" cy="2292808"/>
            </a:xfrm>
            <a:custGeom>
              <a:avLst/>
              <a:gdLst>
                <a:gd name="connsiteX0" fmla="*/ 0 w 2292808"/>
                <a:gd name="connsiteY0" fmla="*/ 1490325 h 2292808"/>
                <a:gd name="connsiteX1" fmla="*/ 573202 w 2292808"/>
                <a:gd name="connsiteY1" fmla="*/ 1490325 h 2292808"/>
                <a:gd name="connsiteX2" fmla="*/ 573202 w 2292808"/>
                <a:gd name="connsiteY2" fmla="*/ 0 h 2292808"/>
                <a:gd name="connsiteX3" fmla="*/ 1719606 w 2292808"/>
                <a:gd name="connsiteY3" fmla="*/ 0 h 2292808"/>
                <a:gd name="connsiteX4" fmla="*/ 1719606 w 2292808"/>
                <a:gd name="connsiteY4" fmla="*/ 1490325 h 2292808"/>
                <a:gd name="connsiteX5" fmla="*/ 2292808 w 2292808"/>
                <a:gd name="connsiteY5" fmla="*/ 1490325 h 2292808"/>
                <a:gd name="connsiteX6" fmla="*/ 1146404 w 2292808"/>
                <a:gd name="connsiteY6" fmla="*/ 2292808 h 2292808"/>
                <a:gd name="connsiteX7" fmla="*/ 0 w 2292808"/>
                <a:gd name="connsiteY7" fmla="*/ 1490325 h 2292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92808" h="2292808">
                  <a:moveTo>
                    <a:pt x="802483" y="0"/>
                  </a:moveTo>
                  <a:lnTo>
                    <a:pt x="802483" y="573202"/>
                  </a:lnTo>
                  <a:lnTo>
                    <a:pt x="2292808" y="573202"/>
                  </a:lnTo>
                  <a:lnTo>
                    <a:pt x="2292808" y="1719606"/>
                  </a:lnTo>
                  <a:lnTo>
                    <a:pt x="802483" y="1719606"/>
                  </a:lnTo>
                  <a:lnTo>
                    <a:pt x="802483" y="2292808"/>
                  </a:lnTo>
                  <a:lnTo>
                    <a:pt x="0" y="1146404"/>
                  </a:lnTo>
                  <a:lnTo>
                    <a:pt x="802483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3481" tIns="715441" rIns="142239" bIns="715442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Participation</a:t>
              </a:r>
              <a:r>
                <a:rPr lang="en-US" sz="2000" kern="1200" dirty="0">
                  <a:solidFill>
                    <a:schemeClr val="bg2"/>
                  </a:solidFill>
                </a:rPr>
                <a:t>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bg2"/>
                  </a:solidFill>
                </a:rPr>
                <a:t>Limited to designated members </a:t>
              </a:r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BDCCB18E-85D5-4062-8EE3-D1879F462E13}"/>
                </a:ext>
              </a:extLst>
            </p:cNvPr>
            <p:cNvSpPr/>
            <p:nvPr/>
          </p:nvSpPr>
          <p:spPr>
            <a:xfrm rot="19440000">
              <a:off x="6260062" y="4707225"/>
              <a:ext cx="1970672" cy="2292809"/>
            </a:xfrm>
            <a:custGeom>
              <a:avLst/>
              <a:gdLst>
                <a:gd name="connsiteX0" fmla="*/ 0 w 2408733"/>
                <a:gd name="connsiteY0" fmla="*/ 1490325 h 2292808"/>
                <a:gd name="connsiteX1" fmla="*/ 602183 w 2408733"/>
                <a:gd name="connsiteY1" fmla="*/ 1490325 h 2292808"/>
                <a:gd name="connsiteX2" fmla="*/ 602183 w 2408733"/>
                <a:gd name="connsiteY2" fmla="*/ 0 h 2292808"/>
                <a:gd name="connsiteX3" fmla="*/ 1806550 w 2408733"/>
                <a:gd name="connsiteY3" fmla="*/ 0 h 2292808"/>
                <a:gd name="connsiteX4" fmla="*/ 1806550 w 2408733"/>
                <a:gd name="connsiteY4" fmla="*/ 1490325 h 2292808"/>
                <a:gd name="connsiteX5" fmla="*/ 2408733 w 2408733"/>
                <a:gd name="connsiteY5" fmla="*/ 1490325 h 2292808"/>
                <a:gd name="connsiteX6" fmla="*/ 1204367 w 2408733"/>
                <a:gd name="connsiteY6" fmla="*/ 2292808 h 2292808"/>
                <a:gd name="connsiteX7" fmla="*/ 0 w 2408733"/>
                <a:gd name="connsiteY7" fmla="*/ 1490325 h 2292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08733" h="2292808">
                  <a:moveTo>
                    <a:pt x="2408733" y="802483"/>
                  </a:moveTo>
                  <a:lnTo>
                    <a:pt x="1806550" y="802483"/>
                  </a:lnTo>
                  <a:lnTo>
                    <a:pt x="1806550" y="2292808"/>
                  </a:lnTo>
                  <a:lnTo>
                    <a:pt x="602183" y="2292808"/>
                  </a:lnTo>
                  <a:lnTo>
                    <a:pt x="602183" y="802483"/>
                  </a:lnTo>
                  <a:lnTo>
                    <a:pt x="0" y="802483"/>
                  </a:lnTo>
                  <a:lnTo>
                    <a:pt x="1204366" y="0"/>
                  </a:lnTo>
                  <a:lnTo>
                    <a:pt x="2408733" y="8024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4422" tIns="543482" rIns="744423" bIns="142239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Quorum</a:t>
              </a:r>
              <a:r>
                <a:rPr lang="en-US" sz="2000" b="0" kern="1200" dirty="0">
                  <a:solidFill>
                    <a:schemeClr val="bg2"/>
                  </a:solidFill>
                </a:rPr>
                <a:t>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0" kern="1200" dirty="0">
                  <a:solidFill>
                    <a:schemeClr val="bg2"/>
                  </a:solidFill>
                </a:rPr>
                <a:t>50% plus one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2000" b="0" kern="1200" dirty="0">
                <a:solidFill>
                  <a:schemeClr val="bg2"/>
                </a:solidFill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461CD28E-E387-4B77-8E24-D33E022D3DEC}"/>
                </a:ext>
              </a:extLst>
            </p:cNvPr>
            <p:cNvSpPr/>
            <p:nvPr/>
          </p:nvSpPr>
          <p:spPr>
            <a:xfrm rot="2160000">
              <a:off x="4312664" y="4704182"/>
              <a:ext cx="2066513" cy="2292809"/>
            </a:xfrm>
            <a:custGeom>
              <a:avLst/>
              <a:gdLst>
                <a:gd name="connsiteX0" fmla="*/ 0 w 2551346"/>
                <a:gd name="connsiteY0" fmla="*/ 1490325 h 2292808"/>
                <a:gd name="connsiteX1" fmla="*/ 637837 w 2551346"/>
                <a:gd name="connsiteY1" fmla="*/ 1490325 h 2292808"/>
                <a:gd name="connsiteX2" fmla="*/ 637837 w 2551346"/>
                <a:gd name="connsiteY2" fmla="*/ 0 h 2292808"/>
                <a:gd name="connsiteX3" fmla="*/ 1913510 w 2551346"/>
                <a:gd name="connsiteY3" fmla="*/ 0 h 2292808"/>
                <a:gd name="connsiteX4" fmla="*/ 1913510 w 2551346"/>
                <a:gd name="connsiteY4" fmla="*/ 1490325 h 2292808"/>
                <a:gd name="connsiteX5" fmla="*/ 2551346 w 2551346"/>
                <a:gd name="connsiteY5" fmla="*/ 1490325 h 2292808"/>
                <a:gd name="connsiteX6" fmla="*/ 1275673 w 2551346"/>
                <a:gd name="connsiteY6" fmla="*/ 2292808 h 2292808"/>
                <a:gd name="connsiteX7" fmla="*/ 0 w 2551346"/>
                <a:gd name="connsiteY7" fmla="*/ 1490325 h 2292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51346" h="2292808">
                  <a:moveTo>
                    <a:pt x="2551346" y="802483"/>
                  </a:moveTo>
                  <a:lnTo>
                    <a:pt x="1913509" y="802483"/>
                  </a:lnTo>
                  <a:lnTo>
                    <a:pt x="1913509" y="2292808"/>
                  </a:lnTo>
                  <a:lnTo>
                    <a:pt x="637836" y="2292808"/>
                  </a:lnTo>
                  <a:lnTo>
                    <a:pt x="637836" y="802483"/>
                  </a:lnTo>
                  <a:lnTo>
                    <a:pt x="0" y="802483"/>
                  </a:lnTo>
                  <a:lnTo>
                    <a:pt x="1275673" y="0"/>
                  </a:lnTo>
                  <a:lnTo>
                    <a:pt x="2551346" y="8024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80076" tIns="543482" rIns="780077" bIns="142239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Voting</a:t>
              </a:r>
              <a:r>
                <a:rPr lang="en-US" sz="2000" kern="1200" dirty="0">
                  <a:solidFill>
                    <a:schemeClr val="bg2"/>
                  </a:solidFill>
                </a:rPr>
                <a:t>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bg2"/>
                  </a:solidFill>
                </a:rPr>
                <a:t>One vote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bg2"/>
                  </a:solidFill>
                </a:rPr>
                <a:t>per member </a:t>
              </a: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1CBDBF35-962E-4DA0-8406-19C8D797E46E}"/>
                </a:ext>
              </a:extLst>
            </p:cNvPr>
            <p:cNvSpPr/>
            <p:nvPr/>
          </p:nvSpPr>
          <p:spPr>
            <a:xfrm rot="1080000">
              <a:off x="3297639" y="2124460"/>
              <a:ext cx="2292808" cy="2292808"/>
            </a:xfrm>
            <a:custGeom>
              <a:avLst/>
              <a:gdLst>
                <a:gd name="connsiteX0" fmla="*/ 0 w 2292808"/>
                <a:gd name="connsiteY0" fmla="*/ 1490325 h 2292808"/>
                <a:gd name="connsiteX1" fmla="*/ 573202 w 2292808"/>
                <a:gd name="connsiteY1" fmla="*/ 1490325 h 2292808"/>
                <a:gd name="connsiteX2" fmla="*/ 573202 w 2292808"/>
                <a:gd name="connsiteY2" fmla="*/ 0 h 2292808"/>
                <a:gd name="connsiteX3" fmla="*/ 1719606 w 2292808"/>
                <a:gd name="connsiteY3" fmla="*/ 0 h 2292808"/>
                <a:gd name="connsiteX4" fmla="*/ 1719606 w 2292808"/>
                <a:gd name="connsiteY4" fmla="*/ 1490325 h 2292808"/>
                <a:gd name="connsiteX5" fmla="*/ 2292808 w 2292808"/>
                <a:gd name="connsiteY5" fmla="*/ 1490325 h 2292808"/>
                <a:gd name="connsiteX6" fmla="*/ 1146404 w 2292808"/>
                <a:gd name="connsiteY6" fmla="*/ 2292808 h 2292808"/>
                <a:gd name="connsiteX7" fmla="*/ 0 w 2292808"/>
                <a:gd name="connsiteY7" fmla="*/ 1490325 h 2292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92808" h="2292808">
                  <a:moveTo>
                    <a:pt x="1490325" y="2292808"/>
                  </a:moveTo>
                  <a:lnTo>
                    <a:pt x="1490325" y="1719606"/>
                  </a:lnTo>
                  <a:lnTo>
                    <a:pt x="0" y="1719606"/>
                  </a:lnTo>
                  <a:lnTo>
                    <a:pt x="0" y="573202"/>
                  </a:lnTo>
                  <a:lnTo>
                    <a:pt x="1490325" y="573202"/>
                  </a:lnTo>
                  <a:lnTo>
                    <a:pt x="1490325" y="0"/>
                  </a:lnTo>
                  <a:lnTo>
                    <a:pt x="2292808" y="1146404"/>
                  </a:lnTo>
                  <a:lnTo>
                    <a:pt x="1490325" y="229280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2240" tIns="715440" rIns="543480" bIns="715443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Decision</a:t>
              </a:r>
              <a:endPara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bg2"/>
                  </a:solidFill>
                </a:rPr>
                <a:t>Two‐thirds majority of the members present  and voting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173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 descr="Une image contenant capture d’écran, Caractère coloré, Graphique, conception&#10;&#10;Description générée automatiquement">
            <a:extLst>
              <a:ext uri="{FF2B5EF4-FFF2-40B4-BE49-F238E27FC236}">
                <a16:creationId xmlns:a16="http://schemas.microsoft.com/office/drawing/2014/main" id="{3515F0C7-372D-479B-884D-722427AE93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6" y="68748"/>
            <a:ext cx="1013240" cy="742738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7B1865D3-2CFE-449F-A8C0-9B99327F5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85" y="68748"/>
            <a:ext cx="10515600" cy="578952"/>
          </a:xfrm>
        </p:spPr>
        <p:txBody>
          <a:bodyPr>
            <a:normAutofit fontScale="90000"/>
          </a:bodyPr>
          <a:lstStyle/>
          <a:p>
            <a:br>
              <a:rPr lang="zh-CN" altLang="en-US" sz="2000" b="1" dirty="0">
                <a:solidFill>
                  <a:srgbClr val="006B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</a:br>
            <a:endParaRPr lang="fr-FR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DE90DBE-5E27-4D5E-BC28-2A84B37E0C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83983"/>
              </p:ext>
            </p:extLst>
          </p:nvPr>
        </p:nvGraphicFramePr>
        <p:xfrm>
          <a:off x="200025" y="969449"/>
          <a:ext cx="11791950" cy="5779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8529">
                  <a:extLst>
                    <a:ext uri="{9D8B030D-6E8A-4147-A177-3AD203B41FA5}">
                      <a16:colId xmlns:a16="http://schemas.microsoft.com/office/drawing/2014/main" val="334340022"/>
                    </a:ext>
                  </a:extLst>
                </a:gridCol>
                <a:gridCol w="1560218">
                  <a:extLst>
                    <a:ext uri="{9D8B030D-6E8A-4147-A177-3AD203B41FA5}">
                      <a16:colId xmlns:a16="http://schemas.microsoft.com/office/drawing/2014/main" val="1472712945"/>
                    </a:ext>
                  </a:extLst>
                </a:gridCol>
                <a:gridCol w="1884622">
                  <a:extLst>
                    <a:ext uri="{9D8B030D-6E8A-4147-A177-3AD203B41FA5}">
                      <a16:colId xmlns:a16="http://schemas.microsoft.com/office/drawing/2014/main" val="3040720922"/>
                    </a:ext>
                  </a:extLst>
                </a:gridCol>
                <a:gridCol w="1627781">
                  <a:extLst>
                    <a:ext uri="{9D8B030D-6E8A-4147-A177-3AD203B41FA5}">
                      <a16:colId xmlns:a16="http://schemas.microsoft.com/office/drawing/2014/main" val="2665630987"/>
                    </a:ext>
                  </a:extLst>
                </a:gridCol>
                <a:gridCol w="1892768">
                  <a:extLst>
                    <a:ext uri="{9D8B030D-6E8A-4147-A177-3AD203B41FA5}">
                      <a16:colId xmlns:a16="http://schemas.microsoft.com/office/drawing/2014/main" val="1742456081"/>
                    </a:ext>
                  </a:extLst>
                </a:gridCol>
                <a:gridCol w="2795577">
                  <a:extLst>
                    <a:ext uri="{9D8B030D-6E8A-4147-A177-3AD203B41FA5}">
                      <a16:colId xmlns:a16="http://schemas.microsoft.com/office/drawing/2014/main" val="2615406517"/>
                    </a:ext>
                  </a:extLst>
                </a:gridCol>
                <a:gridCol w="1122455">
                  <a:extLst>
                    <a:ext uri="{9D8B030D-6E8A-4147-A177-3AD203B41FA5}">
                      <a16:colId xmlns:a16="http://schemas.microsoft.com/office/drawing/2014/main" val="2477918885"/>
                    </a:ext>
                  </a:extLst>
                </a:gridCol>
              </a:tblGrid>
              <a:tr h="283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N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SUB-REGION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COUNTRY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NAME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FUNCTION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INSTITUTION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GENDER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extLst>
                  <a:ext uri="{0D108BD9-81ED-4DB2-BD59-A6C34878D82A}">
                    <a16:rowId xmlns:a16="http://schemas.microsoft.com/office/drawing/2014/main" val="2132596499"/>
                  </a:ext>
                </a:extLst>
              </a:tr>
              <a:tr h="112032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 dirty="0">
                          <a:effectLst/>
                        </a:rPr>
                        <a:t>1</a:t>
                      </a:r>
                      <a:endParaRPr lang="fr-FR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>
                          <a:effectLst/>
                        </a:rPr>
                        <a:t>Central </a:t>
                      </a:r>
                      <a:r>
                        <a:rPr lang="fr-FR" sz="1800" b="1" u="none" strike="noStrike" dirty="0" err="1">
                          <a:effectLst/>
                        </a:rPr>
                        <a:t>Africa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Central African Republic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Mme. Marie-Josée </a:t>
                      </a:r>
                      <a:r>
                        <a:rPr lang="fr-FR" sz="1800" b="1" u="none" strike="noStrike" dirty="0" err="1">
                          <a:effectLst/>
                        </a:rPr>
                        <a:t>Ngamou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Chargée de Mission en matière de Développement 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Ministère de l’Economie, du Plan et de la Cooperation Internationale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Female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extLst>
                  <a:ext uri="{0D108BD9-81ED-4DB2-BD59-A6C34878D82A}">
                    <a16:rowId xmlns:a16="http://schemas.microsoft.com/office/drawing/2014/main" val="3018419454"/>
                  </a:ext>
                </a:extLst>
              </a:tr>
              <a:tr h="731913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2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Equatorial Guinea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Ms. </a:t>
                      </a:r>
                      <a:r>
                        <a:rPr lang="fr-FR" sz="1800" b="1" u="none" strike="noStrike" dirty="0" err="1">
                          <a:effectLst/>
                        </a:rPr>
                        <a:t>Bindak</a:t>
                      </a:r>
                      <a:r>
                        <a:rPr lang="fr-FR" sz="1800" b="1" u="none" strike="noStrike" dirty="0">
                          <a:effectLst/>
                        </a:rPr>
                        <a:t> </a:t>
                      </a:r>
                      <a:r>
                        <a:rPr lang="fr-FR" sz="1800" b="1" u="none" strike="noStrike" dirty="0" err="1">
                          <a:effectLst/>
                        </a:rPr>
                        <a:t>Ndong</a:t>
                      </a:r>
                      <a:r>
                        <a:rPr lang="fr-FR" sz="1800" b="1" u="none" strike="noStrike" dirty="0">
                          <a:effectLst/>
                        </a:rPr>
                        <a:t> </a:t>
                      </a:r>
                      <a:r>
                        <a:rPr lang="fr-FR" sz="1800" b="1" u="none" strike="noStrike" dirty="0" err="1">
                          <a:effectLst/>
                        </a:rPr>
                        <a:t>Okiri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Special Advisor for the Presidency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Planning Ministry of Planning and Economic Diversification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Female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extLst>
                  <a:ext uri="{0D108BD9-81ED-4DB2-BD59-A6C34878D82A}">
                    <a16:rowId xmlns:a16="http://schemas.microsoft.com/office/drawing/2014/main" val="1335565185"/>
                  </a:ext>
                </a:extLst>
              </a:tr>
              <a:tr h="84122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3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>
                          <a:effectLst/>
                        </a:rPr>
                        <a:t>East </a:t>
                      </a:r>
                      <a:r>
                        <a:rPr lang="fr-FR" sz="1800" b="1" u="none" strike="noStrike" dirty="0" err="1">
                          <a:effectLst/>
                        </a:rPr>
                        <a:t>Africa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Ethiopia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H.E </a:t>
                      </a:r>
                      <a:r>
                        <a:rPr lang="fr-FR" sz="1800" b="1" u="none" strike="noStrike" dirty="0" err="1">
                          <a:effectLst/>
                        </a:rPr>
                        <a:t>Nemera</a:t>
                      </a:r>
                      <a:r>
                        <a:rPr lang="fr-FR" sz="1800" b="1" u="none" strike="noStrike" dirty="0">
                          <a:effectLst/>
                        </a:rPr>
                        <a:t> </a:t>
                      </a:r>
                      <a:r>
                        <a:rPr lang="fr-FR" sz="1800" b="1" u="none" strike="noStrike" dirty="0" err="1">
                          <a:effectLst/>
                        </a:rPr>
                        <a:t>Gebeyehu</a:t>
                      </a:r>
                      <a:r>
                        <a:rPr lang="fr-FR" sz="1800" b="1" u="none" strike="noStrike" dirty="0">
                          <a:effectLst/>
                        </a:rPr>
                        <a:t> Mama (PhD)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State Minister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Ministry of Planning and Development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Male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extLst>
                  <a:ext uri="{0D108BD9-81ED-4DB2-BD59-A6C34878D82A}">
                    <a16:rowId xmlns:a16="http://schemas.microsoft.com/office/drawing/2014/main" val="2779604476"/>
                  </a:ext>
                </a:extLst>
              </a:tr>
              <a:tr h="283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4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Rwanda</a:t>
                      </a:r>
                      <a:endParaRPr lang="fr-FR" sz="1800" b="1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No nomination </a:t>
                      </a:r>
                      <a:r>
                        <a:rPr lang="fr-FR" sz="1800" u="none" strike="noStrike" dirty="0" err="1">
                          <a:solidFill>
                            <a:schemeClr val="accent2"/>
                          </a:solidFill>
                          <a:effectLst/>
                        </a:rPr>
                        <a:t>received</a:t>
                      </a:r>
                      <a:r>
                        <a:rPr lang="fr-FR" sz="18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r>
                        <a:rPr lang="fr-FR" sz="1800" u="none" strike="noStrike" dirty="0" err="1">
                          <a:solidFill>
                            <a:schemeClr val="accent2"/>
                          </a:solidFill>
                          <a:effectLst/>
                        </a:rPr>
                        <a:t>yet</a:t>
                      </a:r>
                      <a:endParaRPr lang="fr-FR" sz="1800" b="1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fr-FR" sz="20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extLst>
                  <a:ext uri="{0D108BD9-81ED-4DB2-BD59-A6C34878D82A}">
                    <a16:rowId xmlns:a16="http://schemas.microsoft.com/office/drawing/2014/main" val="3964925132"/>
                  </a:ext>
                </a:extLst>
              </a:tr>
              <a:tr h="112032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5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>
                          <a:effectLst/>
                        </a:rPr>
                        <a:t>North </a:t>
                      </a:r>
                      <a:r>
                        <a:rPr lang="fr-FR" sz="1800" b="1" u="none" strike="noStrike" dirty="0" err="1">
                          <a:effectLst/>
                        </a:rPr>
                        <a:t>Africa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Mauritania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v-SE" sz="1800" b="1" u="none" strike="noStrike" dirty="0">
                          <a:effectLst/>
                        </a:rPr>
                        <a:t>Mr. Cheikhna Cheikh Ahmed Beddad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Directeur Général des Stratégies et Politiques de Développement 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Ministère des Affaires Economiques et de la Promotion des Secteurs Productifs 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Male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extLst>
                  <a:ext uri="{0D108BD9-81ED-4DB2-BD59-A6C34878D82A}">
                    <a16:rowId xmlns:a16="http://schemas.microsoft.com/office/drawing/2014/main" val="1577856456"/>
                  </a:ext>
                </a:extLst>
              </a:tr>
              <a:tr h="1399418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6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 err="1">
                          <a:effectLst/>
                        </a:rPr>
                        <a:t>Sudan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Mr. </a:t>
                      </a:r>
                      <a:r>
                        <a:rPr lang="fr-FR" sz="1800" b="1" u="none" strike="noStrike" dirty="0" err="1">
                          <a:effectLst/>
                        </a:rPr>
                        <a:t>Faisal</a:t>
                      </a:r>
                      <a:r>
                        <a:rPr lang="fr-FR" sz="1800" b="1" u="none" strike="noStrike" dirty="0">
                          <a:effectLst/>
                        </a:rPr>
                        <a:t> </a:t>
                      </a:r>
                      <a:r>
                        <a:rPr lang="fr-FR" sz="1800" b="1" u="none" strike="noStrike" dirty="0" err="1">
                          <a:effectLst/>
                        </a:rPr>
                        <a:t>Guma</a:t>
                      </a:r>
                      <a:r>
                        <a:rPr lang="fr-FR" sz="1800" b="1" u="none" strike="noStrike" dirty="0">
                          <a:effectLst/>
                        </a:rPr>
                        <a:t> </a:t>
                      </a:r>
                      <a:r>
                        <a:rPr lang="fr-FR" sz="1800" b="1" u="none" strike="noStrike" dirty="0" err="1">
                          <a:effectLst/>
                        </a:rPr>
                        <a:t>Abdelrahman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Director, International and Regional Financial Institutions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Ministry of Finance and Economic Planning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Male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89" marR="4289" marT="4289" marB="0" anchor="ctr"/>
                </a:tc>
                <a:extLst>
                  <a:ext uri="{0D108BD9-81ED-4DB2-BD59-A6C34878D82A}">
                    <a16:rowId xmlns:a16="http://schemas.microsoft.com/office/drawing/2014/main" val="258878855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A24FD56-F1DA-4906-A255-56259FFD7FFC}"/>
              </a:ext>
            </a:extLst>
          </p:cNvPr>
          <p:cNvSpPr txBox="1"/>
          <p:nvPr/>
        </p:nvSpPr>
        <p:spPr>
          <a:xfrm>
            <a:off x="1693069" y="226710"/>
            <a:ext cx="61483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4495D1"/>
                </a:solidFill>
                <a:latin typeface="Montserrat" panose="00000500000000000000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2023 Composition of the GC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79392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6B26441-632E-49EB-8569-801DEB78E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980721"/>
              </p:ext>
            </p:extLst>
          </p:nvPr>
        </p:nvGraphicFramePr>
        <p:xfrm>
          <a:off x="47163" y="1"/>
          <a:ext cx="12144836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3576">
                  <a:extLst>
                    <a:ext uri="{9D8B030D-6E8A-4147-A177-3AD203B41FA5}">
                      <a16:colId xmlns:a16="http://schemas.microsoft.com/office/drawing/2014/main" val="2824260095"/>
                    </a:ext>
                  </a:extLst>
                </a:gridCol>
                <a:gridCol w="1297238">
                  <a:extLst>
                    <a:ext uri="{9D8B030D-6E8A-4147-A177-3AD203B41FA5}">
                      <a16:colId xmlns:a16="http://schemas.microsoft.com/office/drawing/2014/main" val="3902249818"/>
                    </a:ext>
                  </a:extLst>
                </a:gridCol>
                <a:gridCol w="1878759">
                  <a:extLst>
                    <a:ext uri="{9D8B030D-6E8A-4147-A177-3AD203B41FA5}">
                      <a16:colId xmlns:a16="http://schemas.microsoft.com/office/drawing/2014/main" val="1790195212"/>
                    </a:ext>
                  </a:extLst>
                </a:gridCol>
                <a:gridCol w="2169518">
                  <a:extLst>
                    <a:ext uri="{9D8B030D-6E8A-4147-A177-3AD203B41FA5}">
                      <a16:colId xmlns:a16="http://schemas.microsoft.com/office/drawing/2014/main" val="1892728643"/>
                    </a:ext>
                  </a:extLst>
                </a:gridCol>
                <a:gridCol w="2527378">
                  <a:extLst>
                    <a:ext uri="{9D8B030D-6E8A-4147-A177-3AD203B41FA5}">
                      <a16:colId xmlns:a16="http://schemas.microsoft.com/office/drawing/2014/main" val="403603848"/>
                    </a:ext>
                  </a:extLst>
                </a:gridCol>
                <a:gridCol w="1811662">
                  <a:extLst>
                    <a:ext uri="{9D8B030D-6E8A-4147-A177-3AD203B41FA5}">
                      <a16:colId xmlns:a16="http://schemas.microsoft.com/office/drawing/2014/main" val="1000185482"/>
                    </a:ext>
                  </a:extLst>
                </a:gridCol>
                <a:gridCol w="1386705">
                  <a:extLst>
                    <a:ext uri="{9D8B030D-6E8A-4147-A177-3AD203B41FA5}">
                      <a16:colId xmlns:a16="http://schemas.microsoft.com/office/drawing/2014/main" val="3284483166"/>
                    </a:ext>
                  </a:extLst>
                </a:gridCol>
              </a:tblGrid>
              <a:tr h="530227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 dirty="0">
                          <a:effectLst/>
                        </a:rPr>
                        <a:t>N</a:t>
                      </a:r>
                      <a:endParaRPr lang="fr-FR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SUB-REGION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COUNTRY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NAME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FUNCTION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INSTITUTION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u="none" strike="noStrike">
                          <a:effectLst/>
                        </a:rPr>
                        <a:t>GENDER</a:t>
                      </a:r>
                      <a:endParaRPr lang="fr-FR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extLst>
                  <a:ext uri="{0D108BD9-81ED-4DB2-BD59-A6C34878D82A}">
                    <a16:rowId xmlns:a16="http://schemas.microsoft.com/office/drawing/2014/main" val="2194035028"/>
                  </a:ext>
                </a:extLst>
              </a:tr>
              <a:tr h="739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7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 err="1">
                          <a:effectLst/>
                        </a:rPr>
                        <a:t>Southern</a:t>
                      </a:r>
                      <a:r>
                        <a:rPr lang="fr-FR" sz="1800" b="1" u="none" strike="noStrike" dirty="0">
                          <a:effectLst/>
                        </a:rPr>
                        <a:t>  </a:t>
                      </a:r>
                      <a:r>
                        <a:rPr lang="fr-FR" sz="1800" b="1" u="none" strike="noStrike" dirty="0" err="1">
                          <a:effectLst/>
                        </a:rPr>
                        <a:t>Africa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Botswana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Ms. </a:t>
                      </a:r>
                      <a:r>
                        <a:rPr lang="fr-FR" sz="1800" b="1" u="none" strike="noStrike" dirty="0" err="1">
                          <a:effectLst/>
                        </a:rPr>
                        <a:t>Boitumelo</a:t>
                      </a:r>
                      <a:r>
                        <a:rPr lang="fr-FR" sz="1800" b="1" u="none" strike="noStrike" dirty="0">
                          <a:effectLst/>
                        </a:rPr>
                        <a:t> </a:t>
                      </a:r>
                      <a:r>
                        <a:rPr lang="fr-FR" sz="1800" b="1" u="none" strike="noStrike" dirty="0" err="1">
                          <a:effectLst/>
                        </a:rPr>
                        <a:t>Sendy</a:t>
                      </a:r>
                      <a:r>
                        <a:rPr lang="fr-FR" sz="1800" b="1" u="none" strike="noStrike" dirty="0">
                          <a:effectLst/>
                        </a:rPr>
                        <a:t> </a:t>
                      </a:r>
                      <a:r>
                        <a:rPr lang="fr-FR" sz="1800" b="1" u="none" strike="noStrike" dirty="0" err="1">
                          <a:effectLst/>
                        </a:rPr>
                        <a:t>Gofhamodimo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 err="1">
                          <a:effectLst/>
                        </a:rPr>
                        <a:t>Interim</a:t>
                      </a:r>
                      <a:r>
                        <a:rPr lang="fr-FR" sz="1800" u="none" strike="noStrike" dirty="0">
                          <a:effectLst/>
                        </a:rPr>
                        <a:t> Assistant </a:t>
                      </a:r>
                      <a:r>
                        <a:rPr lang="fr-FR" sz="1800" u="none" strike="noStrike" dirty="0" err="1">
                          <a:effectLst/>
                        </a:rPr>
                        <a:t>Commissioner</a:t>
                      </a:r>
                      <a:r>
                        <a:rPr lang="fr-FR" sz="1800" u="none" strike="noStrike" dirty="0">
                          <a:effectLst/>
                        </a:rPr>
                        <a:t> General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National Planning Commission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 err="1">
                          <a:effectLst/>
                        </a:rPr>
                        <a:t>Female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extLst>
                  <a:ext uri="{0D108BD9-81ED-4DB2-BD59-A6C34878D82A}">
                    <a16:rowId xmlns:a16="http://schemas.microsoft.com/office/drawing/2014/main" val="2388387490"/>
                  </a:ext>
                </a:extLst>
              </a:tr>
              <a:tr h="47131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8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Mozambique</a:t>
                      </a:r>
                      <a:endParaRPr lang="fr-FR" sz="1800" b="1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fr-FR" sz="1800" b="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No nomination </a:t>
                      </a:r>
                      <a:r>
                        <a:rPr lang="fr-FR" sz="1800" b="0" u="none" strike="noStrike" dirty="0" err="1">
                          <a:solidFill>
                            <a:schemeClr val="accent2"/>
                          </a:solidFill>
                          <a:effectLst/>
                        </a:rPr>
                        <a:t>received</a:t>
                      </a:r>
                      <a:r>
                        <a:rPr lang="fr-FR" sz="1800" b="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 </a:t>
                      </a:r>
                      <a:r>
                        <a:rPr lang="fr-FR" sz="1800" b="0" u="none" strike="noStrike">
                          <a:solidFill>
                            <a:schemeClr val="accent2"/>
                          </a:solidFill>
                          <a:effectLst/>
                        </a:rPr>
                        <a:t>yet</a:t>
                      </a:r>
                      <a:endParaRPr lang="fr-FR" sz="1800" b="0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473482"/>
                  </a:ext>
                </a:extLst>
              </a:tr>
              <a:tr h="97424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9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>
                          <a:effectLst/>
                        </a:rPr>
                        <a:t>West </a:t>
                      </a:r>
                      <a:r>
                        <a:rPr lang="fr-FR" sz="1800" b="1" u="none" strike="noStrike" dirty="0" err="1">
                          <a:effectLst/>
                        </a:rPr>
                        <a:t>Africa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Ghana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Dr. </a:t>
                      </a:r>
                      <a:r>
                        <a:rPr lang="fr-FR" sz="1800" b="1" u="none" strike="noStrike" dirty="0" err="1">
                          <a:effectLst/>
                        </a:rPr>
                        <a:t>Alhassan</a:t>
                      </a:r>
                      <a:r>
                        <a:rPr lang="fr-FR" sz="1800" b="1" u="none" strike="noStrike" dirty="0">
                          <a:effectLst/>
                        </a:rPr>
                        <a:t> </a:t>
                      </a:r>
                      <a:r>
                        <a:rPr lang="fr-FR" sz="1800" b="1" u="none" strike="noStrike" dirty="0" err="1">
                          <a:effectLst/>
                        </a:rPr>
                        <a:t>Iddrissu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Director of Economic Research and Forecasting Division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Ministry of Finance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Male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extLst>
                  <a:ext uri="{0D108BD9-81ED-4DB2-BD59-A6C34878D82A}">
                    <a16:rowId xmlns:a16="http://schemas.microsoft.com/office/drawing/2014/main" val="3390451037"/>
                  </a:ext>
                </a:extLst>
              </a:tr>
              <a:tr h="733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10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Guinea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Dr. Hassane Diallo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Directeur National du Plan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Ministre du Plan et de la Cooperation 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Male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extLst>
                  <a:ext uri="{0D108BD9-81ED-4DB2-BD59-A6C34878D82A}">
                    <a16:rowId xmlns:a16="http://schemas.microsoft.com/office/drawing/2014/main" val="1099016329"/>
                  </a:ext>
                </a:extLst>
              </a:tr>
              <a:tr h="975356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11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 err="1">
                          <a:effectLst/>
                        </a:rPr>
                        <a:t>African</a:t>
                      </a:r>
                      <a:r>
                        <a:rPr lang="fr-FR" sz="1800" b="1" u="none" strike="noStrike" dirty="0">
                          <a:effectLst/>
                        </a:rPr>
                        <a:t> Union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AUC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Mr. Djamel Ghrib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 dirty="0">
                          <a:effectLst/>
                        </a:rPr>
                        <a:t>Director, Economic Development, Integration &amp; Trade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Economic Affairs Department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Male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extLst>
                  <a:ext uri="{0D108BD9-81ED-4DB2-BD59-A6C34878D82A}">
                    <a16:rowId xmlns:a16="http://schemas.microsoft.com/office/drawing/2014/main" val="3692823114"/>
                  </a:ext>
                </a:extLst>
              </a:tr>
              <a:tr h="1459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11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>
                          <a:effectLst/>
                        </a:rPr>
                        <a:t>Host Country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Senegal 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Mr. Mouhamadou Bamba DIOP 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Directeur Général de la Planification et des Politiques Economiques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Ministère de l’Economie, du Plan et de la Coopération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Male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extLst>
                  <a:ext uri="{0D108BD9-81ED-4DB2-BD59-A6C34878D82A}">
                    <a16:rowId xmlns:a16="http://schemas.microsoft.com/office/drawing/2014/main" val="360104140"/>
                  </a:ext>
                </a:extLst>
              </a:tr>
              <a:tr h="97424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u="none" strike="noStrike">
                          <a:effectLst/>
                        </a:rPr>
                        <a:t>12</a:t>
                      </a:r>
                      <a:endParaRPr lang="fr-FR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800" b="1" u="none" strike="noStrike" dirty="0">
                          <a:effectLst/>
                        </a:rPr>
                        <a:t>United Nations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ECA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b="1" u="none" strike="noStrike" dirty="0">
                          <a:effectLst/>
                        </a:rPr>
                        <a:t>Mr. Antonio Pedro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>
                          <a:effectLst/>
                        </a:rPr>
                        <a:t>Executive Secretary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u="none" strike="noStrike">
                          <a:effectLst/>
                        </a:rPr>
                        <a:t>Office of the Executive Secretary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800" u="none" strike="noStrike" dirty="0">
                          <a:effectLst/>
                        </a:rPr>
                        <a:t>Male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66" marR="4166" marT="4166" marB="0" anchor="ctr"/>
                </a:tc>
                <a:extLst>
                  <a:ext uri="{0D108BD9-81ED-4DB2-BD59-A6C34878D82A}">
                    <a16:rowId xmlns:a16="http://schemas.microsoft.com/office/drawing/2014/main" val="4188715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97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 flipH="1">
            <a:off x="249486" y="2231679"/>
            <a:ext cx="49055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字魂35号-经典雅黑" panose="02000000000000000000" pitchFamily="2" charset="-122"/>
              </a:rPr>
              <a:t>Thank You</a:t>
            </a:r>
            <a:endParaRPr lang="zh-CN" alt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 flipH="1">
            <a:off x="-1" y="3666086"/>
            <a:ext cx="6069753" cy="3999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Montserrat" panose="00000500000000000000" pitchFamily="2" charset="0"/>
            </a:endParaRPr>
          </a:p>
        </p:txBody>
      </p:sp>
      <p:pic>
        <p:nvPicPr>
          <p:cNvPr id="2" name="Image 1" descr="Une image contenant arbre, bâtiment, plein air, œil de poisson&#10;&#10;Description générée automatiquement">
            <a:extLst>
              <a:ext uri="{FF2B5EF4-FFF2-40B4-BE49-F238E27FC236}">
                <a16:creationId xmlns:a16="http://schemas.microsoft.com/office/drawing/2014/main" id="{865428BA-96D4-B8F2-1435-CF04E8FB7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5" y="1650"/>
            <a:ext cx="5972175" cy="6858000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1BA1F975-7B45-15D3-2EC0-D5BECF0B4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932" y="766619"/>
            <a:ext cx="2979251" cy="62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800"/>
              </a:spcAft>
            </a:pPr>
            <a:r>
              <a:rPr lang="en-US" sz="1600" dirty="0">
                <a:solidFill>
                  <a:srgbClr val="006A98"/>
                </a:solidFill>
                <a:effectLst/>
                <a:latin typeface="Lato Black" panose="020F0A0202020403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African Institute for Economic Development and Planning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capture d’écran, Caractère coloré, bleu, Bleu électrique&#10;&#10;Description générée automatiquement">
            <a:extLst>
              <a:ext uri="{FF2B5EF4-FFF2-40B4-BE49-F238E27FC236}">
                <a16:creationId xmlns:a16="http://schemas.microsoft.com/office/drawing/2014/main" id="{B3CE6799-B04A-DE04-63D6-7D7DF6DB5D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401" y="0"/>
            <a:ext cx="4386349" cy="6858000"/>
          </a:xfrm>
          <a:prstGeom prst="rect">
            <a:avLst/>
          </a:prstGeom>
        </p:spPr>
      </p:pic>
      <p:pic>
        <p:nvPicPr>
          <p:cNvPr id="5" name="Image 4" descr="Une image contenant capture d’écran, ligne, Bleu électrique, bleu&#10;&#10;Description générée automatiquement">
            <a:extLst>
              <a:ext uri="{FF2B5EF4-FFF2-40B4-BE49-F238E27FC236}">
                <a16:creationId xmlns:a16="http://schemas.microsoft.com/office/drawing/2014/main" id="{71FC1D1F-8DC0-013A-8329-7D202E1FEB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32" y="9236"/>
            <a:ext cx="3597685" cy="6858000"/>
          </a:xfrm>
          <a:prstGeom prst="rect">
            <a:avLst/>
          </a:prstGeom>
        </p:spPr>
      </p:pic>
      <p:pic>
        <p:nvPicPr>
          <p:cNvPr id="8" name="Image 7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43B310D8-5A3C-49D7-B0B0-6A99D58B4F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22" y="432524"/>
            <a:ext cx="1278396" cy="111623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文本框 17">
            <a:extLst>
              <a:ext uri="{FF2B5EF4-FFF2-40B4-BE49-F238E27FC236}">
                <a16:creationId xmlns:a16="http://schemas.microsoft.com/office/drawing/2014/main" id="{7693A7BF-733C-4A62-A77A-9C213FCAA0B6}"/>
              </a:ext>
            </a:extLst>
          </p:cNvPr>
          <p:cNvSpPr txBox="1"/>
          <p:nvPr/>
        </p:nvSpPr>
        <p:spPr>
          <a:xfrm flipH="1">
            <a:off x="362034" y="4022595"/>
            <a:ext cx="22020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字魂35号-经典雅黑" panose="02000000000000000000" pitchFamily="2" charset="-122"/>
              </a:rPr>
              <a:t>Merci</a:t>
            </a:r>
            <a:endParaRPr lang="zh-CN" alt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251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DB22E3F-CF14-4F59-8118-0F90850692D7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+IQ0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PiEN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E+IQ0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T4hD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T4hD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T4hD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T4hDSnL80YFnAAAAawAAABwAAAB1bml2ZXJzYWwvbG9jYWxfc2V0dGluZ3MueG1sDcw7CsNADEXR3qsQ6p1P58JjdymDIc4ChP0IBo0UZkRIdp/pbnG44/zNSh+Uerglvp4uTLDN98NeiZ/rrR+Yaojtom5IbM40T92ovok+ENFgpbfKD2VFbhG4S25yKaiwkGhnPk/dH1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PiENKsIcj9GwBAAD3AgAAKQAAAHVuaXZlcnNhbC9za2luX2N1c3RvbWl6YXRpb25fc2V0dGluZ3MueG1sjVLbSiQxEH33K4I/MEkqt4Z2ILeWeVHRAZ+b6ezSrKaXTsRlycebdncYR0c09VR1Tp2iKqdNv8Zon1KeHse/fR6neBdyHuPPtD5DqN1ND9N8M4cUclodKvdjHKbnTfwxLbVaTbmPQz8PdkHTGqPu9SEltXKqZswwiiTz1CvkPLcVa8A1YCvmKLHt6p3EP9057ELMp1Xb1RH6sWETU5jzJg7hzxqO2W+h4w0u534YKy+tBVui7KcWx5ZAjHDJfaEaAASy3BGHi5SN1AR5zDiGYhQFCohwThpRiKQcatY1oqow3wjEJGPUFepp7UZaG0dtkdAQous0rxpbus5IjBEhBJgrXEBnMKpsqBoa1HJAcGBAFG00UYA625mOFe+8sBwp6gXGhRkDGB+Oe9ju7bkO1W+vsz/nF4Inv+AkunhrdcJc7e5pnit5Gx5/P/Q5oHG4OL+59Xf+aqu3m+ur8/++fPXwnrWYtW79qbdfAFBLAwQUAAIACABPiENKKoo35ocRAADwYQAAFwAAAHVuaXZlcnNhbC91bml2ZXJzYWwucG5n7d35V5LZ/wBwSzMnZ6LNzCxtmrTFBdQaMxdabNKRcp3UUtHUbDM1MxRZUqexRSV1yl2aXNolbdLcwCUl1KAJldKUCoUQlRCRHT70nZrPjH7mD/ie83AOeLj3Oc+9r/vc1R/eXPI6sO+bRasXaWlpfePu5uqjpaUD09LSjtPT1aSodlvu0/yZF++zb7dWFXUNV/NFJ2rX/l1aWtU4fUXYAs33r2LdAuO1tBa3f3rPI8fcjtDSCrvg7rrLLzFkYgh+5UGkkixQ5qO0nM8f0Aa15X60fJr1I2TTj67Oesvn2yyZeAYp/+i6/kXaMv35e3QueXkqtFOQlYEUmWhtk2JIfu5BPZ926NFRwjYm45f99RxaaX0Vo6c0iU/rIT4uUEim6Z72/GbxMLsEMVwvkbKLYmTcr1eFnp+n+/ePtz+sXqUsO+S2LZuLO8yCukjephlLu6643DTU/hrSovX3j/s2XtERiid65qZYRXXAzZW2/8yGtOxM1u5zGyM/oEHVTcqw+3dgJvsyI2aVdyM95YRZ3RjvbFAiTh9Bmyz4Z/b5lEjtvh9PK5V8rCEMVjWnuudTwN/4WdRXWFrlmUWNZMzO/xC5E+K9xMBVd3ZGvtESWJN3Ytmc+81rLWf8/CyiB203S3PV+CHEe+lPc2/1EEK5l7OM0zO37JY2171+S41ml9HSVu6/1HfnkP3sFq2fp7/cwHtvxJw66ec2bdkcR82YbQ/RtYT5uRpkz75ek4w0sFnQCyAABIAAEAACQAAIAAEgAASAABAAAkAACAABIAAEgAAQAAJAAAgAASAABIAAEAACQAAIAAEgAASAABAAAkAACAABIAAEgAAQAAJAAAgAASAABIAAEAACQAAIAAEgAASAABAAAkAACAABIAAEgAAQAAJAAAgAASAABIAAEADi/xEiRdo28ojmMij5H9ECz6eo7WO7wxLT5sbR0z1tvy4/4FXAKpvZYQFbes6Hvs9sM14wJ6KgnvnRg0cPzk6FxP57+/5b8jXY5sg5dX12HkyZZz6/bOfdF7PKWKspOvVSaJvW7Cr5C5xhLtKR3Oce4Obfk6YoG+1xTlPP2CkLTbbX40Vn+rr9wVHNTWvH8hjeo/8s0NoeokTNrIDmBctt+ziNImEdSRk97RDTrBJtZXEZKswtSSJZVQwNyUdJ3qUXmaol5I2GbtaNTcgk3uhMVrupyT9jKcK1+UT5JEVVof52100XzgNGNOWcM7Ue7UJiB52AVLNF8B14aTsrdOpNPK3kJ0uj9MNgBHL7SRP1BcOQV720bTh5u6kqVkh15KMm4uBoUd9zMEZw5Qqe5iIfv8t5zBYLt3djlzQJOo3hJUo+Vi0fpGKQYFFiI/XR5Kk3TKhaShs0ATczgn+oei8OQAaaoKf/eB5J4PxWWoUsOLq3dlz+wlE4Tc3/8vRzUmQe077KRZe2eYdy40qT2AUdNDNe3PVSWr1L0+TM3fRlcRAHxuqfwOKfSNWMjdWIoQRGx8buk6XiZvGw/DH53isfUgi+mEGLwQiLDNWNbGlScbta694jgpdPlKqZj+a/VzPqD0pWIbxBjfLJRkRnFbIBWYwcQDbFgUdvrn+qBxap8yZPFWULatZOJQfN1PTyDhH2BLpcbw4H0+8/W4w9HFDDffdXhamvdypHh1g4KCY8vPXiGg/E2SqbiInuYATqGjPnu8XmJ+EvfFFNZk6Udt7yHtnIExViP+ROJKXWM/+kN0S5IeG+Vk5eB2tSnM7Q+5alOBHsnV2uStb5RfDwcniCv4hpUN9ZkvnW1oTglNHhveAi9/2IMVPS2f/BtvRcXjYai0Ou7bzJrcmrCOG8kwa0juy4fpx8KDtJPsCf6K53sP/cr7abaYuarTwF8b33MAXXqYq7WJIvCpPA8OA8nHmXSillfpWE4rYNtHjjY2mkkfBBs8D8IKapJas7qFLsFfabKtmkZsuGDNG+C4Sle7ekwvCYxNteNvArGWZ/VNlTg3+YUTqPiS1ueYC7L27xADMHEFsGTfifahKQvXZqR/IAL/nwuX5q4ZcObufFHHy/AloN7ez+fbo2NoMp7C3lDPA5NWcPimJbI2ihtosR0ZA7pFY8FntFuqBvIze84yF7yokahoWcamxcCmMLQlfDahdcr0+PxpFWbDhnZASmE0nkgbxI7qjj08GE5uXOI5HTv6c3OztAOeTPY+HWsRtEJ5Y5lpkjJb/2QMQGm+YxucxbxK1RXMt+pyBIfWVozUSyb4b+3as+IEOPKjGowFffvDFDz5ynfj21jT/tRBURSxxiOM8/3xDxsmW/yvzW4M2nLwOZ3KtxJSSskk7x4FRPx7aOrE51R2+mVvHjfarLiYZdhTF6DWcLTEqVYX7wg3aZfnR+mA/JRcnAVTLbI5BUkZkfHSs9hgLlyh4LlF6dLPiMM8za7swHfvVMZDWEokhMjg/5axo8bpw48ZgxgNqcFSNrUIID4VilKO0mZa2+edFr3PHjDeNh6SvuhDftOSw0c8hTxj8QXUpakCsgjPSqT8tvpeMENQhsaQLVwKZTXFaAcffryGnIW3TouxOZ522VlQT6rTscu8z1BjsqPe1Am+hCuK1t24GpZBiJyyvMG+1NpZiqPqY/wLb0ydOD+QsbimZk+JmF0ZNk5ecpF62bpSRsNZlK4trgz1Fe2WD5vqjhdNXJwlRKin6u7OfEBtdXumcZeYcywB130j2x1s6kCvv5ILg66wm1gThSgcnaaUslrO9IDLDa10nw1BR7cTNLUImwf/+D8/3dXZHq+c9f5p3q676uMmEVEfu7m9mR9ZYDa05sSeIE8nuHMfKJK6cbJrg6uSIiqNnek3//80L2NuibNVOeegz4m+dY1Zg/STYWTpc9SZJ9NISj4oS9vp7RGJUQz5wR8Go5vqQZhZAGR11olaiFuCReUl/7GDYXV8aLy5u0QGNEEpFmTtiOHhDY9vO8SSEEehWjziSE4w/Cl4Yrkc5MmUi2JpRB5yevZI06j8gL9MwX6uaaXTWZBBnpuhxWZhGHBRgZ9xY8s4fd/UgW0/p08Ne6zX8F0rXVjFWLma+0WcfZcAFEleyaJstPYODsmSjhPWYyg9ULX9zP3+YyWaK+ksMnqVUduVmrspusPWKMKcJCPHnrW7+nt01ZjE544unkEp7UD3bXVLQDx6h7765cxakWeqnF54N5wscEGpFJc4Usha20GHlpXJIu1z5JaYnkP7NOJm/Kf/g4orvdKOzz+ncnpW4YybsRYKtKPY1aBj24hO45vg9SgFkGj2NpJj6i1VkY/ugguR2r5MHBJtiG4dscX+iWwvuZ8+jkw8jkV5ykLByDJzL2JFnkB80oyPReXvAfETplSatWcxyb09Ahk1L6r5kVwgJokKY+R7ZutsXxQdV7UikBv/aoEYPCiMxtf4X9rUu5J/GPq72QVS27jdtVtyBXJoKqBLi6B9bXNdcHw1huHbkyb/j7Gs8NAVMkmrBYtYBz0VWukytrJjtk7e2qHX1Wner+OmCHaavrukvZ5bedMHxoee0QKbTtZ7H+X2MsYdWrjXo9+KOWTmPLxTKH3W5W6ytby124pkxEuGp7+J2a6P3OmTrh12yJaoreIiGYHihHWpUIBjh2cCSDdwh8uKRVorIQNVih3akoM9v13s4TZ6ttlcosA9iY+FPhG/TMNSs39HuSYhQM3gnD9hP62l+2z0hUVz+c2AkJI91DE+zlf1YniJCCTm2pDa2xOpsRE7DD5TfT6jKTut270eocbl5eBpxwDKJ0CMZlvPBROxLX3CJGRDIZ4ZRBFxrCMrKTF0zgVF2gKBIeME7Kkg+QVkQx8t7omcMxrM7NbUmtA6KHaOtEp+fLSgUfL397QaSS85lOM6/CizaWJr6vxYOgio/sRqZysoOlt5EhXxw7sRbZRG8wbB35fbJ9MF3+ZYdUdOJt9j6T147fZ+ACOfq5UtJBO3VO8VIQOy6U63FmTFyEsesVjG4XYt3NpWsSuSG5nG3OuKX2neJgI7iPHTzf0ll92So82FatsmIdxxnAujpfSgPyLS1hLrIPZc/FJLVy/97s1AYeh+4JRQu2i56ItnJbk1FYtwTbWDdIAbHMhN4ZTCPQC5DBzaCwL1sp4um31/xD6nNCz7y2XzOkmVI78172qK8Vb2M+Odvg91oUucXj2yMTbqETwtczZg6ik/QLz2rBlPpxKaPmqGv58U2F6vge8iLzyO/QRYL98Kh5Ff0bQC6StxXVEau9x+J4x1+miSWq87yI0AlHtjeH3HZKlXUIIjhH50508roc/1wl5EaJmt0f6LK5R/fVYPWPVMmqc/etz2l6hdPNjEh3ZxWqomaG9YG3yFwkz8AuTjwMKcC6H1AiFmTLxjJkNRUCZ68xaQYjWQWev/a7/F8voYdLdXLdIUmsTHtrYi+7RrORSB+KpzkXaZ4RooiknIjBlL42UrDtSfWSlxZQBH5Xc9ogp6R7+ngOYlq0+IxiefhgadWwzeH8cXFr+2/iD9ySzxX9ujgtxVOzZT3yVTbq6x3oN7IN6ppYb1NTBqtHbVa0SItl3NovHFwJ6iTsx5Iuf8VicNRPT8t2WA55yhSdPBsoTvayeOmesbixd40hzB0E2ZU/kJJpvFfVLWNalCzSjYUCZe5jJVjpRx7hnqp1DoIUaIbk0SqRswfbu9xa7ImV0TtoMrUwHTr9Yk8RXjGy8QiloCNn6ZOnOaOhv9Mc89BplHzZRCF4kbmLl2Nv2a2oi5+7XszbB3XDA47548sNDowev34K39WdVAIm8wgkor/lnUdN4ZpdEejYhBNXsw1ulERlV+4qX/QK5eBD+h5dXChGyQeZK2E6ucaNfoFIcuP0Rx4yGY50cFKwsbEjWUM2nxvna21w87RP47GaEXWDizX0GpNTzykddLyuZ/6IDz/DbxZjop1reN2n2Ba5MWjeYc2ZYH3+uKSyiyFaHM8F6YHE81Z82ZK/6G7RTJrDWwotpcQqXLfnO/EdrEEUE9xhxDkWZivV8YRwpc4BKHcqV9NLiPzQPNX5jx9DTNfVx4i/bD1MMZJ3u5i0CCbOg99Ltyog+YIZJRI0Ey0eSus3W2n+iPQN81OP1jSuRa5UbCMwc+CsPaSTy1qYu4fI7R9AVImSLZXz3r1zOXbky2CRGd3mh1XPhHfFY5vMmByV7AFaCk+eeGwhfdPSFrFs/xh+4fDMfjgcIx0l3HRXqqOZ049VSWGaLp30y/LWEUlrOfFc7IRjHdqU/4LgGSRr72iXo2NHqUMOf9bZntySgHJq4JOr/aVnPY4SpsQ7+jgJ1/CGTzXPR1UpWbWQxI7BqxUcKBwFujyNN1BREcRHUhEBa5Vf/E4MkXbDVWfCSfxnP124Yap4u3Ah43W457e8iUYMrgK6TvO8UC9Y1kNmn1u5XHfMQjtLUM++40STla71iPLBxW8B821CshpYFXZuJiYLc+Ot4k9a0HGY6bLn7SBo047CXlY/fUP6ZFxzPF+zV/zl4yqsW5+w6TLBczxxY0gU/8qXJSg3JVxtNmwzf+eUEwNFTa7C0wgO6eEKsxNrYNSlgWdiPwXLryTmUT71aY8yyn+nrJLhPxKDla1dfz8oco7dUN2cCCKdeF9z7OFM/HC8AoWJtnTohN/sbC0f3pQlsu84uXg9uhitmqmf74aG5sp8fpYxpXkfFONR0EaJbRYyP+A96HK8Iq2tu8fqv8c+f23OtHS8kIal05IaSapL8uZU9ynjYiGLONVlUbTPFH3WV/3m43SU8pDzeDHcHtwIXTf7yP8qeiekQElve5iY3jrngKvp4Uc2t89JttNk2C+KWTHnLA4BmatlDNKay/Zf68798QCP/wvWL2eqz60b3vRvwfpFHYbw7Uv+x71bWvJ07157M6Dgp1+7xFfxHHfazbkiyjCzHBOkmXMEmj62z91n+Zx/cNx4kHLiOxbZv7Uc806z4PDZQho0JhnyY2Fh1+zfJ4Bq9+2+ewmGVZgWEHuaf1PrQrU0L/e9B1yrdoem/gdQSwMEFAACAAgAT4hDSpXukX5LAAAAawAAABsAAAB1bml2ZXJzYWwvdW5pdmVyc2FsLnBuZy54bWyzsa/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+IQ0oqlg9n/gIAAJcLAAAmAAAAAAAAAAEAAAAAAAYLAAB1bml2ZXJzYWwvaHRtbF9wdWJsaXNoaW5nX3NldHRpbmdzLnhtbFBLAQIAABQAAgAIAE+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+/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=="/>
  <p:tag name="ISPRING_SCORM_PASSING_SCORE" val="100.000000"/>
  <p:tag name="ISPRING_PRESENTATION_TITLE" val="1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F:\2月份我图原创上传文件\7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26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86486"/>
      </a:accent1>
      <a:accent2>
        <a:srgbClr val="5FC6E1"/>
      </a:accent2>
      <a:accent3>
        <a:srgbClr val="386486"/>
      </a:accent3>
      <a:accent4>
        <a:srgbClr val="5FC6E1"/>
      </a:accent4>
      <a:accent5>
        <a:srgbClr val="386486"/>
      </a:accent5>
      <a:accent6>
        <a:srgbClr val="5FC6E1"/>
      </a:accent6>
      <a:hlink>
        <a:srgbClr val="386486"/>
      </a:hlink>
      <a:folHlink>
        <a:srgbClr val="5FC6E1"/>
      </a:folHlink>
    </a:clrScheme>
    <a:fontScheme name="自定义 1">
      <a:majorFont>
        <a:latin typeface="Calibri"/>
        <a:ea typeface="字魂35号-经典雅黑"/>
        <a:cs typeface=""/>
      </a:majorFont>
      <a:minorFont>
        <a:latin typeface="Calibri"/>
        <a:ea typeface="字魂35号-经典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2DABD18B4E3342ADC48E4AB658DD95" ma:contentTypeVersion="17" ma:contentTypeDescription="Crée un document." ma:contentTypeScope="" ma:versionID="73c23f74be5cbebd5f24011cab641370">
  <xsd:schema xmlns:xsd="http://www.w3.org/2001/XMLSchema" xmlns:xs="http://www.w3.org/2001/XMLSchema" xmlns:p="http://schemas.microsoft.com/office/2006/metadata/properties" xmlns:ns2="7efd63c4-653a-4d21-8d00-2effe4579461" xmlns:ns3="c15478a5-0be8-4f5d-8383-b307d5ba8bf6" xmlns:ns4="985ec44e-1bab-4c0b-9df0-6ba128686fc9" targetNamespace="http://schemas.microsoft.com/office/2006/metadata/properties" ma:root="true" ma:fieldsID="e70e0a5dce087ebaef2a599a42cf4913" ns2:_="" ns3:_="" ns4:_="">
    <xsd:import namespace="7efd63c4-653a-4d21-8d00-2effe4579461"/>
    <xsd:import namespace="c15478a5-0be8-4f5d-8383-b307d5ba8bf6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4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d63c4-653a-4d21-8d00-2effe45794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5478a5-0be8-4f5d-8383-b307d5ba8bf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4b42697-7146-41e7-be66-199f32c15d7c}" ma:internalName="TaxCatchAll" ma:showField="CatchAllData" ma:web="c15478a5-0be8-4f5d-8383-b307d5ba8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9747C4-749B-4298-BC2E-4EF0DE7F24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C03EC5-C2DD-4143-BD20-98B29F9EB44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597</Words>
  <Application>Microsoft Office PowerPoint</Application>
  <PresentationFormat>Widescreen</PresentationFormat>
  <Paragraphs>158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Lato Black</vt:lpstr>
      <vt:lpstr>Lato Medium</vt:lpstr>
      <vt:lpstr>Lato Thin</vt:lpstr>
      <vt:lpstr>Montserrat</vt:lpstr>
      <vt:lpstr>Wingdings</vt:lpstr>
      <vt:lpstr>Office 主题</vt:lpstr>
      <vt:lpstr>PowerPoint Presentation</vt:lpstr>
      <vt:lpstr>PowerPoint Presentation</vt:lpstr>
      <vt:lpstr>Governing Council (GC) </vt:lpstr>
      <vt:lpstr>PowerPoint Presentation</vt:lpstr>
      <vt:lpstr>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2019-03-15T01:00:03Z</dcterms:created>
  <dcterms:modified xsi:type="dcterms:W3CDTF">2023-07-27T10:17:43Z</dcterms:modified>
</cp:coreProperties>
</file>