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274" r:id="rId3"/>
    <p:sldId id="334" r:id="rId4"/>
    <p:sldId id="335" r:id="rId5"/>
    <p:sldId id="336" r:id="rId6"/>
    <p:sldId id="276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006699"/>
    <a:srgbClr val="3366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0958" autoAdjust="0"/>
  </p:normalViewPr>
  <p:slideViewPr>
    <p:cSldViewPr snapToGrid="0" snapToObjects="1">
      <p:cViewPr varScale="1">
        <p:scale>
          <a:sx n="61" d="100"/>
          <a:sy n="61" d="100"/>
        </p:scale>
        <p:origin x="440" y="-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413E3-8B39-4441-A119-4DB9E405BA6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CBF19-0F32-4FB7-AA42-BD9A6E6855D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38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_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502920"/>
            <a:ext cx="1143000" cy="1143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74520" y="566928"/>
            <a:ext cx="5669280" cy="10241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sz="1500" b="1" i="0">
                <a:solidFill>
                  <a:srgbClr val="FFFFFF"/>
                </a:solidFill>
                <a:latin typeface="Calibri"/>
              </a:rPr>
              <a:t>Institut africain de développement</a:t>
            </a:r>
          </a:p>
          <a:p>
            <a:pPr>
              <a:lnSpc>
                <a:spcPct val="100000"/>
              </a:lnSpc>
            </a:pPr>
            <a:r>
              <a:rPr sz="1500" b="1" i="0">
                <a:solidFill>
                  <a:srgbClr val="FFFFFF"/>
                </a:solidFill>
                <a:latin typeface="Calibri"/>
              </a:rPr>
              <a:t>économique et de planification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331720"/>
            <a:ext cx="6035040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0000"/>
              </a:lnSpc>
            </a:pPr>
            <a:r>
              <a:rPr sz="6600" b="1" i="0">
                <a:solidFill>
                  <a:srgbClr val="E6B84B"/>
                </a:solidFill>
                <a:latin typeface="Calibri"/>
              </a:rPr>
              <a:t>61</a:t>
            </a:r>
            <a:r>
              <a:rPr sz="2400" b="1" i="0" baseline="42000">
                <a:solidFill>
                  <a:srgbClr val="E6B84B"/>
                </a:solidFill>
                <a:latin typeface="Calibri"/>
              </a:rPr>
              <a:t>e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3611880"/>
            <a:ext cx="4754880" cy="27940"/>
          </a:xfrm>
          <a:prstGeom prst="rect">
            <a:avLst/>
          </a:prstGeom>
          <a:solidFill>
            <a:srgbClr val="E6B8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3703320"/>
            <a:ext cx="56692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2300" b="1" i="0">
                <a:solidFill>
                  <a:srgbClr val="E6B84B"/>
                </a:solidFill>
                <a:latin typeface="Calibri"/>
              </a:rPr>
              <a:t>Réunion du Conseil d’administration de l’IDEP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6126480"/>
            <a:ext cx="6400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600" b="1" i="0">
                <a:solidFill>
                  <a:srgbClr val="E0B15F"/>
                </a:solidFill>
                <a:latin typeface="Calibri"/>
              </a:rPr>
              <a:t>[ IDEP/GC61/2026/… ]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A4DFE752-19DA-4F60-9467-78F263781DC2}"/>
              </a:ext>
            </a:extLst>
          </p:cNvPr>
          <p:cNvSpPr txBox="1"/>
          <p:nvPr/>
        </p:nvSpPr>
        <p:spPr>
          <a:xfrm>
            <a:off x="604271" y="4531047"/>
            <a:ext cx="16830786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GB" sz="3200" dirty="0">
                <a:solidFill>
                  <a:srgbClr val="FFFFFF"/>
                </a:solidFill>
                <a:latin typeface="Montserrat Bold"/>
              </a:rPr>
              <a:t>Renouvellement des membres du CA</a:t>
            </a:r>
            <a:endParaRPr lang="fr-FR" sz="3200" dirty="0">
              <a:solidFill>
                <a:srgbClr val="FFFFFF"/>
              </a:solidFill>
              <a:latin typeface="Montserrat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tent_bg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7183120"/>
          </a:xfrm>
          <a:prstGeom prst="rect">
            <a:avLst/>
          </a:prstGeom>
        </p:spPr>
      </p:pic>
      <p:pic>
        <p:nvPicPr>
          <p:cNvPr id="3" name="Picture 2" descr="logo_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771" y="158750"/>
            <a:ext cx="777240" cy="777240"/>
          </a:xfrm>
          <a:prstGeom prst="rect">
            <a:avLst/>
          </a:prstGeom>
        </p:spPr>
      </p:pic>
      <p:grpSp>
        <p:nvGrpSpPr>
          <p:cNvPr id="22" name="Groupe 15">
            <a:extLst>
              <a:ext uri="{FF2B5EF4-FFF2-40B4-BE49-F238E27FC236}">
                <a16:creationId xmlns:a16="http://schemas.microsoft.com/office/drawing/2014/main" id="{DE5E7B86-7937-43A0-B242-4CB83F638048}"/>
              </a:ext>
            </a:extLst>
          </p:cNvPr>
          <p:cNvGrpSpPr/>
          <p:nvPr/>
        </p:nvGrpSpPr>
        <p:grpSpPr>
          <a:xfrm>
            <a:off x="1073011" y="2516025"/>
            <a:ext cx="5474757" cy="3261185"/>
            <a:chOff x="220537" y="1814118"/>
            <a:chExt cx="3446738" cy="2461336"/>
          </a:xfrm>
          <a:solidFill>
            <a:schemeClr val="accent1">
              <a:lumMod val="50000"/>
            </a:schemeClr>
          </a:solidFill>
        </p:grpSpPr>
        <p:sp>
          <p:nvSpPr>
            <p:cNvPr id="23" name="Rectangle à coins arrondis 4">
              <a:extLst>
                <a:ext uri="{FF2B5EF4-FFF2-40B4-BE49-F238E27FC236}">
                  <a16:creationId xmlns:a16="http://schemas.microsoft.com/office/drawing/2014/main" id="{8AEA2505-75DA-47C5-B843-28282BDCDF41}"/>
                </a:ext>
              </a:extLst>
            </p:cNvPr>
            <p:cNvSpPr/>
            <p:nvPr/>
          </p:nvSpPr>
          <p:spPr>
            <a:xfrm>
              <a:off x="2092726" y="1814118"/>
              <a:ext cx="1574549" cy="71942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2200" dirty="0">
                  <a:solidFill>
                    <a:schemeClr val="bg1"/>
                  </a:solidFill>
                  <a:latin typeface="Montserrat Bold" panose="00000800000000000000" charset="0"/>
                  <a:cs typeface="Arial" panose="020B0604020202020204" pitchFamily="34" charset="0"/>
                </a:rPr>
                <a:t>Conseil</a:t>
              </a:r>
            </a:p>
            <a:p>
              <a:pPr algn="ctr">
                <a:defRPr/>
              </a:pPr>
              <a:r>
                <a:rPr lang="en-GB" sz="2200" dirty="0">
                  <a:solidFill>
                    <a:schemeClr val="bg1"/>
                  </a:solidFill>
                  <a:latin typeface="Montserrat Bold" panose="00000800000000000000" charset="0"/>
                  <a:cs typeface="Arial" panose="020B0604020202020204" pitchFamily="34" charset="0"/>
                </a:rPr>
                <a:t>d’administration</a:t>
              </a:r>
            </a:p>
          </p:txBody>
        </p:sp>
        <p:sp>
          <p:nvSpPr>
            <p:cNvPr id="24" name="Rectangle à coins arrondis 5">
              <a:extLst>
                <a:ext uri="{FF2B5EF4-FFF2-40B4-BE49-F238E27FC236}">
                  <a16:creationId xmlns:a16="http://schemas.microsoft.com/office/drawing/2014/main" id="{582AA4CA-8D31-46DD-8DF4-8E6E2BDB772B}"/>
                </a:ext>
              </a:extLst>
            </p:cNvPr>
            <p:cNvSpPr/>
            <p:nvPr/>
          </p:nvSpPr>
          <p:spPr>
            <a:xfrm>
              <a:off x="222208" y="3549173"/>
              <a:ext cx="1572879" cy="72628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2800" dirty="0">
                  <a:solidFill>
                    <a:schemeClr val="bg1"/>
                  </a:solidFill>
                  <a:latin typeface="Montserrat Bold" panose="00000800000000000000" charset="0"/>
                  <a:cs typeface="Arial" panose="020B0604020202020204" pitchFamily="34" charset="0"/>
                </a:rPr>
                <a:t>I D E P</a:t>
              </a:r>
            </a:p>
          </p:txBody>
        </p:sp>
        <p:sp>
          <p:nvSpPr>
            <p:cNvPr id="25" name="Double flèche horizontale 7">
              <a:extLst>
                <a:ext uri="{FF2B5EF4-FFF2-40B4-BE49-F238E27FC236}">
                  <a16:creationId xmlns:a16="http://schemas.microsoft.com/office/drawing/2014/main" id="{1CFE50AB-8B0D-4578-9AA1-78EA4A053AD9}"/>
                </a:ext>
              </a:extLst>
            </p:cNvPr>
            <p:cNvSpPr/>
            <p:nvPr/>
          </p:nvSpPr>
          <p:spPr>
            <a:xfrm rot="18903547">
              <a:off x="1646182" y="3015685"/>
              <a:ext cx="833565" cy="288814"/>
            </a:xfrm>
            <a:prstGeom prst="leftRightArrow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 dirty="0">
                <a:solidFill>
                  <a:schemeClr val="bg1"/>
                </a:solidFill>
                <a:latin typeface="Montserrat Bold" panose="00000800000000000000" charset="0"/>
                <a:cs typeface="Arial" panose="020B0604020202020204" pitchFamily="34" charset="0"/>
              </a:endParaRPr>
            </a:p>
          </p:txBody>
        </p:sp>
        <p:sp>
          <p:nvSpPr>
            <p:cNvPr id="26" name="Double flèche verticale 9">
              <a:extLst>
                <a:ext uri="{FF2B5EF4-FFF2-40B4-BE49-F238E27FC236}">
                  <a16:creationId xmlns:a16="http://schemas.microsoft.com/office/drawing/2014/main" id="{3E37FD98-C286-4FA8-AC39-EE48B783C8F1}"/>
                </a:ext>
              </a:extLst>
            </p:cNvPr>
            <p:cNvSpPr/>
            <p:nvPr/>
          </p:nvSpPr>
          <p:spPr>
            <a:xfrm>
              <a:off x="556420" y="2623020"/>
              <a:ext cx="285148" cy="808902"/>
            </a:xfrm>
            <a:prstGeom prst="upDownArrow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>
                <a:solidFill>
                  <a:schemeClr val="bg1"/>
                </a:solidFill>
                <a:latin typeface="Montserrat Bold" panose="00000800000000000000" charset="0"/>
                <a:cs typeface="Arial" panose="020B0604020202020204" pitchFamily="34" charset="0"/>
              </a:endParaRPr>
            </a:p>
          </p:txBody>
        </p:sp>
        <p:sp>
          <p:nvSpPr>
            <p:cNvPr id="27" name="Rectangle à coins arrondis 10">
              <a:extLst>
                <a:ext uri="{FF2B5EF4-FFF2-40B4-BE49-F238E27FC236}">
                  <a16:creationId xmlns:a16="http://schemas.microsoft.com/office/drawing/2014/main" id="{74F7D16A-5C8D-4856-BCC2-A2F94E62EE57}"/>
                </a:ext>
              </a:extLst>
            </p:cNvPr>
            <p:cNvSpPr/>
            <p:nvPr/>
          </p:nvSpPr>
          <p:spPr>
            <a:xfrm>
              <a:off x="220537" y="1815364"/>
              <a:ext cx="1574549" cy="71942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2800" dirty="0">
                  <a:solidFill>
                    <a:schemeClr val="bg1"/>
                  </a:solidFill>
                  <a:latin typeface="Montserrat Bold" panose="00000800000000000000" charset="0"/>
                  <a:cs typeface="Arial" panose="020B0604020202020204" pitchFamily="34" charset="0"/>
                </a:rPr>
                <a:t>CdM de la </a:t>
              </a:r>
              <a:r>
                <a:rPr lang="en-GB" sz="2800" dirty="0" err="1">
                  <a:solidFill>
                    <a:schemeClr val="bg1"/>
                  </a:solidFill>
                  <a:latin typeface="Montserrat Bold" panose="00000800000000000000" charset="0"/>
                  <a:cs typeface="Arial" panose="020B0604020202020204" pitchFamily="34" charset="0"/>
                </a:rPr>
                <a:t>CEA</a:t>
              </a:r>
              <a:endParaRPr lang="en-GB" sz="2800" dirty="0">
                <a:solidFill>
                  <a:schemeClr val="bg1"/>
                </a:solidFill>
                <a:latin typeface="Montserrat Bold" panose="00000800000000000000" charset="0"/>
                <a:cs typeface="Arial" panose="020B0604020202020204" pitchFamily="34" charset="0"/>
              </a:endParaRPr>
            </a:p>
          </p:txBody>
        </p:sp>
        <p:sp>
          <p:nvSpPr>
            <p:cNvPr id="28" name="Rectangle à coins arrondis 11">
              <a:extLst>
                <a:ext uri="{FF2B5EF4-FFF2-40B4-BE49-F238E27FC236}">
                  <a16:creationId xmlns:a16="http://schemas.microsoft.com/office/drawing/2014/main" id="{46977D4C-E442-46D0-ADFA-7A3F870D9C72}"/>
                </a:ext>
              </a:extLst>
            </p:cNvPr>
            <p:cNvSpPr/>
            <p:nvPr/>
          </p:nvSpPr>
          <p:spPr>
            <a:xfrm>
              <a:off x="2560457" y="3549173"/>
              <a:ext cx="1093657" cy="72628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2800" dirty="0">
                  <a:solidFill>
                    <a:schemeClr val="bg1"/>
                  </a:solidFill>
                  <a:latin typeface="Montserrat Bold" panose="00000800000000000000" charset="0"/>
                  <a:cs typeface="Arial" panose="020B0604020202020204" pitchFamily="34" charset="0"/>
                </a:rPr>
                <a:t>C C T</a:t>
              </a:r>
            </a:p>
          </p:txBody>
        </p:sp>
        <p:sp>
          <p:nvSpPr>
            <p:cNvPr id="29" name="Double flèche verticale 12">
              <a:extLst>
                <a:ext uri="{FF2B5EF4-FFF2-40B4-BE49-F238E27FC236}">
                  <a16:creationId xmlns:a16="http://schemas.microsoft.com/office/drawing/2014/main" id="{1C8328D0-1240-4F69-8689-1021761D7821}"/>
                </a:ext>
              </a:extLst>
            </p:cNvPr>
            <p:cNvSpPr/>
            <p:nvPr/>
          </p:nvSpPr>
          <p:spPr>
            <a:xfrm rot="16200000">
              <a:off x="2067835" y="3664544"/>
              <a:ext cx="238306" cy="495536"/>
            </a:xfrm>
            <a:prstGeom prst="upDownArrow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 dirty="0">
                <a:solidFill>
                  <a:schemeClr val="bg1"/>
                </a:solidFill>
                <a:latin typeface="Montserrat Bold" panose="00000800000000000000" charset="0"/>
                <a:cs typeface="Arial" panose="020B0604020202020204" pitchFamily="34" charset="0"/>
              </a:endParaRPr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1A5C8667-7D71-43DA-A59A-75B2E9A0A586}"/>
              </a:ext>
            </a:extLst>
          </p:cNvPr>
          <p:cNvSpPr txBox="1"/>
          <p:nvPr/>
        </p:nvSpPr>
        <p:spPr>
          <a:xfrm>
            <a:off x="977900" y="1193734"/>
            <a:ext cx="356272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2060"/>
                </a:solidFill>
                <a:latin typeface="Montserrat Bold" panose="00000800000000000000" charset="0"/>
              </a:rPr>
              <a:t>Gouvernance de </a:t>
            </a:r>
            <a:r>
              <a:rPr lang="fr-FR" sz="2800" b="1" dirty="0" err="1">
                <a:solidFill>
                  <a:srgbClr val="002060"/>
                </a:solidFill>
                <a:latin typeface="Montserrat Bold" panose="00000800000000000000" charset="0"/>
              </a:rPr>
              <a:t>l’IDEP</a:t>
            </a:r>
            <a:endParaRPr lang="fr-FR" sz="2800" b="1" dirty="0">
              <a:solidFill>
                <a:srgbClr val="002060"/>
              </a:solidFill>
              <a:latin typeface="Montserrat Bold" panose="00000800000000000000" charset="0"/>
            </a:endParaRPr>
          </a:p>
        </p:txBody>
      </p:sp>
      <p:sp>
        <p:nvSpPr>
          <p:cNvPr id="31" name="Shape 2">
            <a:extLst>
              <a:ext uri="{FF2B5EF4-FFF2-40B4-BE49-F238E27FC236}">
                <a16:creationId xmlns:a16="http://schemas.microsoft.com/office/drawing/2014/main" id="{DF099DA6-92A2-423D-817D-5DF2B01B0BEB}"/>
              </a:ext>
            </a:extLst>
          </p:cNvPr>
          <p:cNvSpPr/>
          <p:nvPr/>
        </p:nvSpPr>
        <p:spPr>
          <a:xfrm>
            <a:off x="1073011" y="1838413"/>
            <a:ext cx="4023360" cy="27432"/>
          </a:xfrm>
          <a:prstGeom prst="rect">
            <a:avLst/>
          </a:prstGeom>
          <a:solidFill>
            <a:srgbClr val="E6B84B"/>
          </a:solidFill>
          <a:ln w="12700">
            <a:solidFill>
              <a:srgbClr val="E6B84B"/>
            </a:solidFill>
            <a:prstDash val="solid"/>
          </a:ln>
        </p:spPr>
        <p:txBody>
          <a:bodyPr/>
          <a:lstStyle/>
          <a:p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535460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tent_bg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7183120"/>
          </a:xfrm>
          <a:prstGeom prst="rect">
            <a:avLst/>
          </a:prstGeom>
        </p:spPr>
      </p:pic>
      <p:pic>
        <p:nvPicPr>
          <p:cNvPr id="3" name="Picture 2" descr="logo_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771" y="158750"/>
            <a:ext cx="777240" cy="77724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1A5C8667-7D71-43DA-A59A-75B2E9A0A586}"/>
              </a:ext>
            </a:extLst>
          </p:cNvPr>
          <p:cNvSpPr txBox="1"/>
          <p:nvPr/>
        </p:nvSpPr>
        <p:spPr>
          <a:xfrm>
            <a:off x="977900" y="1193734"/>
            <a:ext cx="356272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2060"/>
                </a:solidFill>
                <a:latin typeface="Montserrat Bold" panose="00000800000000000000" charset="0"/>
              </a:rPr>
              <a:t>Gouvernance de </a:t>
            </a:r>
            <a:r>
              <a:rPr lang="fr-FR" sz="2800" b="1" dirty="0" err="1">
                <a:solidFill>
                  <a:srgbClr val="002060"/>
                </a:solidFill>
                <a:latin typeface="Montserrat Bold" panose="00000800000000000000" charset="0"/>
              </a:rPr>
              <a:t>l’IDEP</a:t>
            </a:r>
            <a:endParaRPr lang="fr-FR" sz="2800" b="1" dirty="0">
              <a:solidFill>
                <a:srgbClr val="002060"/>
              </a:solidFill>
              <a:latin typeface="Montserrat Bold" panose="00000800000000000000" charset="0"/>
            </a:endParaRPr>
          </a:p>
        </p:txBody>
      </p:sp>
      <p:sp>
        <p:nvSpPr>
          <p:cNvPr id="31" name="Shape 2">
            <a:extLst>
              <a:ext uri="{FF2B5EF4-FFF2-40B4-BE49-F238E27FC236}">
                <a16:creationId xmlns:a16="http://schemas.microsoft.com/office/drawing/2014/main" id="{DF099DA6-92A2-423D-817D-5DF2B01B0BEB}"/>
              </a:ext>
            </a:extLst>
          </p:cNvPr>
          <p:cNvSpPr/>
          <p:nvPr/>
        </p:nvSpPr>
        <p:spPr>
          <a:xfrm>
            <a:off x="1073011" y="1838413"/>
            <a:ext cx="4023360" cy="27432"/>
          </a:xfrm>
          <a:prstGeom prst="rect">
            <a:avLst/>
          </a:prstGeom>
          <a:solidFill>
            <a:srgbClr val="E6B84B"/>
          </a:solidFill>
          <a:ln w="12700">
            <a:solidFill>
              <a:srgbClr val="E6B84B"/>
            </a:solidFill>
            <a:prstDash val="solid"/>
          </a:ln>
        </p:spPr>
        <p:txBody>
          <a:bodyPr/>
          <a:lstStyle/>
          <a:p>
            <a:endParaRPr lang="fr-SN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534C0606-C6DE-439B-A129-6098AA4ACA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491465"/>
              </p:ext>
            </p:extLst>
          </p:nvPr>
        </p:nvGraphicFramePr>
        <p:xfrm>
          <a:off x="1073011" y="2565504"/>
          <a:ext cx="6400267" cy="33379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4819">
                  <a:extLst>
                    <a:ext uri="{9D8B030D-6E8A-4147-A177-3AD203B41FA5}">
                      <a16:colId xmlns:a16="http://schemas.microsoft.com/office/drawing/2014/main" val="1195315917"/>
                    </a:ext>
                  </a:extLst>
                </a:gridCol>
                <a:gridCol w="2597097">
                  <a:extLst>
                    <a:ext uri="{9D8B030D-6E8A-4147-A177-3AD203B41FA5}">
                      <a16:colId xmlns:a16="http://schemas.microsoft.com/office/drawing/2014/main" val="3867259625"/>
                    </a:ext>
                  </a:extLst>
                </a:gridCol>
                <a:gridCol w="1788351">
                  <a:extLst>
                    <a:ext uri="{9D8B030D-6E8A-4147-A177-3AD203B41FA5}">
                      <a16:colId xmlns:a16="http://schemas.microsoft.com/office/drawing/2014/main" val="2760033742"/>
                    </a:ext>
                  </a:extLst>
                </a:gridCol>
              </a:tblGrid>
              <a:tr h="4889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Sous-région</a:t>
                      </a:r>
                      <a:endParaRPr lang="fr-FR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Membres</a:t>
                      </a:r>
                      <a:endParaRPr lang="fr-FR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462783"/>
                  </a:ext>
                </a:extLst>
              </a:tr>
              <a:tr h="335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347232"/>
                  </a:ext>
                </a:extLst>
              </a:tr>
              <a:tr h="5731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Afrique centrale</a:t>
                      </a:r>
                      <a:endParaRPr lang="fr-FR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Guinée équatoriale </a:t>
                      </a:r>
                      <a:r>
                        <a:rPr lang="en-GB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(*)</a:t>
                      </a:r>
                      <a:endParaRPr lang="fr-FR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RCA</a:t>
                      </a:r>
                      <a:endParaRPr lang="fr-FR" sz="1400" b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505035284"/>
                  </a:ext>
                </a:extLst>
              </a:tr>
              <a:tr h="4352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Afrique de l’Est</a:t>
                      </a:r>
                      <a:endParaRPr lang="fr-FR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Rwanda</a:t>
                      </a:r>
                      <a:endParaRPr lang="fr-FR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Éthiopie (*)</a:t>
                      </a:r>
                      <a:endParaRPr lang="fr-FR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635628107"/>
                  </a:ext>
                </a:extLst>
              </a:tr>
              <a:tr h="4429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Afrique du Nord</a:t>
                      </a:r>
                      <a:endParaRPr lang="fr-FR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Soudan </a:t>
                      </a:r>
                      <a:r>
                        <a:rPr lang="en-GB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(*)</a:t>
                      </a:r>
                      <a:endParaRPr lang="fr-FR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Mauritanie</a:t>
                      </a:r>
                      <a:endParaRPr lang="fr-FR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190377116"/>
                  </a:ext>
                </a:extLst>
              </a:tr>
              <a:tr h="6114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Afrique australe</a:t>
                      </a:r>
                      <a:endParaRPr lang="fr-FR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Botswana</a:t>
                      </a:r>
                      <a:endParaRPr lang="fr-FR" sz="1400" b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Mozambique</a:t>
                      </a:r>
                      <a:endParaRPr lang="fr-FR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724670727"/>
                  </a:ext>
                </a:extLst>
              </a:tr>
              <a:tr h="4507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Afrique de l’Ouest</a:t>
                      </a:r>
                      <a:endParaRPr lang="fr-FR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Guinée </a:t>
                      </a:r>
                      <a:r>
                        <a:rPr lang="en-GB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(*)</a:t>
                      </a:r>
                      <a:endParaRPr lang="fr-FR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0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Ghana </a:t>
                      </a:r>
                      <a:r>
                        <a:rPr lang="en-GB" sz="1600" b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(*)</a:t>
                      </a:r>
                      <a:endParaRPr lang="fr-FR" sz="1400" b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700680302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95C2304B-3B10-45D1-8F65-A8FA234F5745}"/>
              </a:ext>
            </a:extLst>
          </p:cNvPr>
          <p:cNvSpPr txBox="1"/>
          <p:nvPr/>
        </p:nvSpPr>
        <p:spPr>
          <a:xfrm>
            <a:off x="7846210" y="2941429"/>
            <a:ext cx="31265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 </a:t>
            </a:r>
            <a:r>
              <a:rPr lang="fr-F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sièges </a:t>
            </a:r>
            <a:r>
              <a:rPr lang="fr-FR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permanents</a:t>
            </a:r>
            <a:r>
              <a:rPr lang="fr-F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:</a:t>
            </a:r>
          </a:p>
          <a:p>
            <a:pPr marL="342900" indent="-25400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Sénégal</a:t>
            </a:r>
          </a:p>
          <a:p>
            <a:pPr marL="342900" indent="-25400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</a:t>
            </a:r>
            <a:endParaRPr lang="fr-F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530392-518A-44EF-BFEE-E5DF32F6E2FF}"/>
              </a:ext>
            </a:extLst>
          </p:cNvPr>
          <p:cNvSpPr txBox="1"/>
          <p:nvPr/>
        </p:nvSpPr>
        <p:spPr>
          <a:xfrm>
            <a:off x="3084691" y="6133068"/>
            <a:ext cx="61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(*) Second mandat</a:t>
            </a:r>
          </a:p>
        </p:txBody>
      </p:sp>
    </p:spTree>
    <p:extLst>
      <p:ext uri="{BB962C8B-B14F-4D97-AF65-F5344CB8AC3E}">
        <p14:creationId xmlns:p14="http://schemas.microsoft.com/office/powerpoint/2010/main" val="1307977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tent_bg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7183120"/>
          </a:xfrm>
          <a:prstGeom prst="rect">
            <a:avLst/>
          </a:prstGeom>
        </p:spPr>
      </p:pic>
      <p:pic>
        <p:nvPicPr>
          <p:cNvPr id="3" name="Picture 2" descr="logo_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771" y="158750"/>
            <a:ext cx="777240" cy="77724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1A5C8667-7D71-43DA-A59A-75B2E9A0A586}"/>
              </a:ext>
            </a:extLst>
          </p:cNvPr>
          <p:cNvSpPr txBox="1"/>
          <p:nvPr/>
        </p:nvSpPr>
        <p:spPr>
          <a:xfrm>
            <a:off x="977900" y="1094740"/>
            <a:ext cx="7391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 err="1">
                <a:solidFill>
                  <a:srgbClr val="002060"/>
                </a:solidFill>
                <a:latin typeface="Montserrat Bold" panose="00000800000000000000" charset="0"/>
              </a:rPr>
              <a:t>Critères</a:t>
            </a:r>
            <a:r>
              <a:rPr lang="fr-FR" sz="2800" b="1" dirty="0">
                <a:solidFill>
                  <a:srgbClr val="002060"/>
                </a:solidFill>
                <a:latin typeface="Montserrat Bold" panose="00000800000000000000" charset="0"/>
              </a:rPr>
              <a:t> de </a:t>
            </a:r>
            <a:r>
              <a:rPr lang="fr-FR" sz="2800" b="1" dirty="0" err="1">
                <a:solidFill>
                  <a:srgbClr val="002060"/>
                </a:solidFill>
                <a:latin typeface="Montserrat Bold" panose="00000800000000000000" charset="0"/>
              </a:rPr>
              <a:t>renouvellement</a:t>
            </a:r>
            <a:endParaRPr lang="fr-FR" sz="2800" b="1" dirty="0">
              <a:solidFill>
                <a:srgbClr val="002060"/>
              </a:solidFill>
              <a:latin typeface="Montserrat Bold" panose="00000800000000000000" charset="0"/>
            </a:endParaRPr>
          </a:p>
        </p:txBody>
      </p:sp>
      <p:sp>
        <p:nvSpPr>
          <p:cNvPr id="31" name="Shape 2">
            <a:extLst>
              <a:ext uri="{FF2B5EF4-FFF2-40B4-BE49-F238E27FC236}">
                <a16:creationId xmlns:a16="http://schemas.microsoft.com/office/drawing/2014/main" id="{DF099DA6-92A2-423D-817D-5DF2B01B0BEB}"/>
              </a:ext>
            </a:extLst>
          </p:cNvPr>
          <p:cNvSpPr/>
          <p:nvPr/>
        </p:nvSpPr>
        <p:spPr>
          <a:xfrm>
            <a:off x="1073011" y="1739419"/>
            <a:ext cx="4023360" cy="27432"/>
          </a:xfrm>
          <a:prstGeom prst="rect">
            <a:avLst/>
          </a:prstGeom>
          <a:solidFill>
            <a:srgbClr val="E6B84B"/>
          </a:solidFill>
          <a:ln w="12700">
            <a:solidFill>
              <a:srgbClr val="E6B84B"/>
            </a:solidFill>
            <a:prstDash val="solid"/>
          </a:ln>
        </p:spPr>
        <p:txBody>
          <a:bodyPr/>
          <a:lstStyle/>
          <a:p>
            <a:endParaRPr lang="fr-SN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7810436-BC20-4EEE-8BE9-5BA8495256AF}"/>
              </a:ext>
            </a:extLst>
          </p:cNvPr>
          <p:cNvSpPr txBox="1"/>
          <p:nvPr/>
        </p:nvSpPr>
        <p:spPr>
          <a:xfrm>
            <a:off x="1073010" y="1921409"/>
            <a:ext cx="9061589" cy="2220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rtl="0">
              <a:lnSpc>
                <a:spcPct val="107000"/>
              </a:lnSpc>
              <a:spcAft>
                <a:spcPts val="600"/>
              </a:spcAft>
              <a:buClr>
                <a:srgbClr val="FFC000"/>
              </a:buClr>
              <a:buSzPct val="85000"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2 mandats</a:t>
            </a:r>
            <a:r>
              <a:rPr lang="en-US" sz="2000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&gt;</a:t>
            </a:r>
            <a:r>
              <a:rPr lang="en-US" sz="2000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remplacement</a:t>
            </a:r>
            <a:endParaRPr lang="fr-FR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FFC000"/>
              </a:buClr>
              <a:buSzPct val="85000"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1 mandat </a:t>
            </a:r>
            <a:r>
              <a:rPr lang="en-US" sz="2400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&gt;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confirmation d’un second mandat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pour la continuité des activités</a:t>
            </a:r>
            <a:endParaRPr lang="fr-FR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FFC000"/>
              </a:buClr>
              <a:buSzPct val="85000"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Absence de confirmation </a:t>
            </a:r>
            <a:r>
              <a:rPr lang="en-US" sz="2400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&gt;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remplacement</a:t>
            </a:r>
            <a:endParaRPr lang="fr-FR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FFC000"/>
              </a:buClr>
              <a:buSzPct val="85000"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Principe de rotation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FFC000"/>
              </a:buClr>
              <a:buSzPct val="85000"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Participation aux compositions précédentes</a:t>
            </a:r>
            <a:endParaRPr lang="fr-FR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FE1F6C3-0468-4217-8B2F-80242BFD7DC3}"/>
              </a:ext>
            </a:extLst>
          </p:cNvPr>
          <p:cNvSpPr txBox="1"/>
          <p:nvPr/>
        </p:nvSpPr>
        <p:spPr>
          <a:xfrm>
            <a:off x="1073010" y="5231267"/>
            <a:ext cx="6223000" cy="93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FFC000"/>
              </a:buClr>
              <a:buSzPct val="85000"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Proposition de nouvelle composition </a:t>
            </a:r>
            <a:r>
              <a:rPr lang="en-US" sz="2400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&gt;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Bureau de la CdM de la CEA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Clr>
                <a:srgbClr val="FFC000"/>
              </a:buClr>
              <a:buSzPct val="85000"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Approbation finale </a:t>
            </a:r>
            <a:r>
              <a:rPr lang="en-US" sz="2400" b="1" dirty="0">
                <a:solidFill>
                  <a:srgbClr val="FFC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&gt;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CdM 2027</a:t>
            </a:r>
            <a:endParaRPr lang="fr-FR" sz="1800" dirty="0">
              <a:solidFill>
                <a:srgbClr val="00206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2C0E13-7C83-408F-87E3-CA58AF3543CF}"/>
              </a:ext>
            </a:extLst>
          </p:cNvPr>
          <p:cNvSpPr txBox="1"/>
          <p:nvPr/>
        </p:nvSpPr>
        <p:spPr>
          <a:xfrm>
            <a:off x="977900" y="459950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2060"/>
                </a:solidFill>
                <a:latin typeface="Montserrat Bold" panose="00000800000000000000" charset="0"/>
              </a:rPr>
              <a:t>Prochaines </a:t>
            </a:r>
            <a:r>
              <a:rPr lang="fr-FR" sz="2800" b="1" dirty="0" err="1">
                <a:solidFill>
                  <a:srgbClr val="002060"/>
                </a:solidFill>
                <a:latin typeface="Montserrat Bold" panose="00000800000000000000" charset="0"/>
              </a:rPr>
              <a:t>étapes</a:t>
            </a:r>
            <a:endParaRPr lang="fr-FR" sz="2800" b="1" dirty="0">
              <a:solidFill>
                <a:srgbClr val="002060"/>
              </a:solidFill>
              <a:latin typeface="Montserrat Bold" panose="000008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609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tent_bg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7183120"/>
          </a:xfrm>
          <a:prstGeom prst="rect">
            <a:avLst/>
          </a:prstGeom>
        </p:spPr>
      </p:pic>
      <p:pic>
        <p:nvPicPr>
          <p:cNvPr id="3" name="Picture 2" descr="logo_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771" y="158750"/>
            <a:ext cx="777240" cy="77724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1A5C8667-7D71-43DA-A59A-75B2E9A0A586}"/>
              </a:ext>
            </a:extLst>
          </p:cNvPr>
          <p:cNvSpPr txBox="1"/>
          <p:nvPr/>
        </p:nvSpPr>
        <p:spPr>
          <a:xfrm>
            <a:off x="941019" y="981762"/>
            <a:ext cx="356272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800" b="1" dirty="0">
                <a:solidFill>
                  <a:srgbClr val="002060"/>
                </a:solidFill>
                <a:latin typeface="Montserrat Bold" panose="00000800000000000000" charset="0"/>
              </a:rPr>
              <a:t>Nouvelle </a:t>
            </a:r>
            <a:r>
              <a:rPr lang="fr-FR" sz="2800" b="1" dirty="0" err="1">
                <a:solidFill>
                  <a:srgbClr val="002060"/>
                </a:solidFill>
                <a:latin typeface="Montserrat Bold" panose="00000800000000000000" charset="0"/>
              </a:rPr>
              <a:t>composition</a:t>
            </a:r>
            <a:endParaRPr lang="fr-FR" sz="2800" b="1" dirty="0">
              <a:solidFill>
                <a:srgbClr val="002060"/>
              </a:solidFill>
              <a:latin typeface="Montserrat Bold" panose="00000800000000000000" charset="0"/>
            </a:endParaRPr>
          </a:p>
        </p:txBody>
      </p:sp>
      <p:sp>
        <p:nvSpPr>
          <p:cNvPr id="31" name="Shape 2">
            <a:extLst>
              <a:ext uri="{FF2B5EF4-FFF2-40B4-BE49-F238E27FC236}">
                <a16:creationId xmlns:a16="http://schemas.microsoft.com/office/drawing/2014/main" id="{DF099DA6-92A2-423D-817D-5DF2B01B0BEB}"/>
              </a:ext>
            </a:extLst>
          </p:cNvPr>
          <p:cNvSpPr/>
          <p:nvPr/>
        </p:nvSpPr>
        <p:spPr>
          <a:xfrm>
            <a:off x="1073011" y="1584865"/>
            <a:ext cx="4023360" cy="27432"/>
          </a:xfrm>
          <a:prstGeom prst="rect">
            <a:avLst/>
          </a:prstGeom>
          <a:solidFill>
            <a:srgbClr val="E6B84B"/>
          </a:solidFill>
          <a:ln w="12700">
            <a:solidFill>
              <a:srgbClr val="E6B84B"/>
            </a:solidFill>
            <a:prstDash val="solid"/>
          </a:ln>
        </p:spPr>
        <p:txBody>
          <a:bodyPr/>
          <a:lstStyle/>
          <a:p>
            <a:endParaRPr lang="fr-SN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5C2304B-3B10-45D1-8F65-A8FA234F5745}"/>
              </a:ext>
            </a:extLst>
          </p:cNvPr>
          <p:cNvSpPr txBox="1"/>
          <p:nvPr/>
        </p:nvSpPr>
        <p:spPr>
          <a:xfrm>
            <a:off x="7846210" y="2941429"/>
            <a:ext cx="31265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 </a:t>
            </a:r>
            <a:r>
              <a:rPr lang="fr-F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sièges </a:t>
            </a:r>
            <a:r>
              <a:rPr lang="fr-FR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permanents</a:t>
            </a:r>
            <a:r>
              <a:rPr lang="fr-F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:</a:t>
            </a:r>
          </a:p>
          <a:p>
            <a:pPr marL="342900" indent="-25400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Sénégal</a:t>
            </a:r>
          </a:p>
          <a:p>
            <a:pPr marL="342900" indent="-25400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</a:t>
            </a:r>
            <a:endParaRPr lang="fr-F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79C3752-CBA7-4887-8DC1-19E5B8A1F6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671551"/>
              </p:ext>
            </p:extLst>
          </p:nvPr>
        </p:nvGraphicFramePr>
        <p:xfrm>
          <a:off x="1073011" y="2145147"/>
          <a:ext cx="6273800" cy="3907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8408">
                  <a:extLst>
                    <a:ext uri="{9D8B030D-6E8A-4147-A177-3AD203B41FA5}">
                      <a16:colId xmlns:a16="http://schemas.microsoft.com/office/drawing/2014/main" val="6728268"/>
                    </a:ext>
                  </a:extLst>
                </a:gridCol>
                <a:gridCol w="1988418">
                  <a:extLst>
                    <a:ext uri="{9D8B030D-6E8A-4147-A177-3AD203B41FA5}">
                      <a16:colId xmlns:a16="http://schemas.microsoft.com/office/drawing/2014/main" val="2366493803"/>
                    </a:ext>
                  </a:extLst>
                </a:gridCol>
                <a:gridCol w="2176974">
                  <a:extLst>
                    <a:ext uri="{9D8B030D-6E8A-4147-A177-3AD203B41FA5}">
                      <a16:colId xmlns:a16="http://schemas.microsoft.com/office/drawing/2014/main" val="1847989160"/>
                    </a:ext>
                  </a:extLst>
                </a:gridCol>
              </a:tblGrid>
              <a:tr h="516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Sous-région</a:t>
                      </a:r>
                      <a:endParaRPr lang="fr-FR" sz="1800" b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Membres</a:t>
                      </a:r>
                      <a:endParaRPr lang="fr-FR" sz="1800" b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701119"/>
                  </a:ext>
                </a:extLst>
              </a:tr>
              <a:tr h="403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800" b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800" b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107515"/>
                  </a:ext>
                </a:extLst>
              </a:tr>
              <a:tr h="5869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Afrique centrale</a:t>
                      </a:r>
                      <a:endParaRPr lang="fr-FR" sz="1800" b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NOUVEAU</a:t>
                      </a:r>
                      <a:endParaRPr lang="fr-FR" sz="1800" b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RCA</a:t>
                      </a:r>
                      <a:r>
                        <a:rPr lang="en-GB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endParaRPr lang="fr-FR" sz="1800" b="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4012403015"/>
                  </a:ext>
                </a:extLst>
              </a:tr>
              <a:tr h="503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Afrique de l’Est</a:t>
                      </a:r>
                      <a:endParaRPr lang="fr-FR" sz="1800" b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NOUVEAU</a:t>
                      </a:r>
                      <a:endParaRPr lang="fr-FR" sz="1800" b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NOUVEAU</a:t>
                      </a:r>
                      <a:endParaRPr lang="fr-FR" sz="1800" b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491851488"/>
                  </a:ext>
                </a:extLst>
              </a:tr>
              <a:tr h="6965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Afrique du Nord</a:t>
                      </a:r>
                      <a:endParaRPr lang="fr-FR" sz="1800" b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NOUVEAU</a:t>
                      </a:r>
                      <a:endParaRPr lang="fr-FR" sz="1800" b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Mauritanie</a:t>
                      </a:r>
                      <a:endParaRPr lang="fr-FR" sz="1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642179421"/>
                  </a:ext>
                </a:extLst>
              </a:tr>
              <a:tr h="503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Afrique australe</a:t>
                      </a:r>
                      <a:endParaRPr lang="fr-FR" sz="1800" b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Botswana</a:t>
                      </a:r>
                      <a:endParaRPr lang="fr-FR" sz="1800" b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Mozambique</a:t>
                      </a:r>
                      <a:endParaRPr lang="fr-FR" sz="1800" b="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83917221"/>
                  </a:ext>
                </a:extLst>
              </a:tr>
              <a:tr h="6965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Afrique de l’Ouest</a:t>
                      </a:r>
                      <a:endParaRPr lang="fr-FR" sz="1800" b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NOUVEAU</a:t>
                      </a:r>
                      <a:endParaRPr lang="fr-FR" sz="1800" b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NOUVEAU</a:t>
                      </a:r>
                      <a:endParaRPr lang="fr-FR" sz="1800" b="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372646532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FCB7D47C-BE5F-4376-9143-5F5D9C666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83249" y="2774182"/>
            <a:ext cx="19886951" cy="762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9DB7609-1513-4FCC-AC8C-D6E55773723A}"/>
              </a:ext>
            </a:extLst>
          </p:cNvPr>
          <p:cNvSpPr txBox="1"/>
          <p:nvPr/>
        </p:nvSpPr>
        <p:spPr>
          <a:xfrm flipH="1">
            <a:off x="1073011" y="6334078"/>
            <a:ext cx="10391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chaleureux remerciements aux membres sortants</a:t>
            </a:r>
          </a:p>
        </p:txBody>
      </p:sp>
    </p:spTree>
    <p:extLst>
      <p:ext uri="{BB962C8B-B14F-4D97-AF65-F5344CB8AC3E}">
        <p14:creationId xmlns:p14="http://schemas.microsoft.com/office/powerpoint/2010/main" val="1561034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" y="0"/>
            <a:ext cx="12191695" cy="6847366"/>
          </a:xfrm>
          <a:prstGeom prst="rect">
            <a:avLst/>
          </a:prstGeom>
        </p:spPr>
      </p:pic>
      <p:pic>
        <p:nvPicPr>
          <p:cNvPr id="3" name="Picture 2" descr="logo_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502920"/>
            <a:ext cx="1143000" cy="1143000"/>
          </a:xfrm>
          <a:prstGeom prst="rect">
            <a:avLst/>
          </a:prstGeom>
        </p:spPr>
      </p:pic>
      <p:pic>
        <p:nvPicPr>
          <p:cNvPr id="7" name="Image 6" descr="Une image contenant capture d’écran, Police, Graphique&#10;&#10;Le contenu généré par l’IA peut être incorrect.">
            <a:extLst>
              <a:ext uri="{FF2B5EF4-FFF2-40B4-BE49-F238E27FC236}">
                <a16:creationId xmlns:a16="http://schemas.microsoft.com/office/drawing/2014/main" id="{AAF84293-E490-4BCA-A68F-670245BFC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056" y="5102711"/>
            <a:ext cx="6972160" cy="1141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4469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2DABD18B4E3342ADC48E4AB658DD95" ma:contentTypeVersion="20" ma:contentTypeDescription="Crée un document." ma:contentTypeScope="" ma:versionID="7b6bcca251420b573ffb7f6ee1d1201d">
  <xsd:schema xmlns:xsd="http://www.w3.org/2001/XMLSchema" xmlns:xs="http://www.w3.org/2001/XMLSchema" xmlns:p="http://schemas.microsoft.com/office/2006/metadata/properties" xmlns:ns2="7efd63c4-653a-4d21-8d00-2effe4579461" xmlns:ns3="c15478a5-0be8-4f5d-8383-b307d5ba8bf6" xmlns:ns4="985ec44e-1bab-4c0b-9df0-6ba128686fc9" targetNamespace="http://schemas.microsoft.com/office/2006/metadata/properties" ma:root="true" ma:fieldsID="338820438dfc9e72a2775c74089ed531" ns2:_="" ns3:_="" ns4:_="">
    <xsd:import namespace="7efd63c4-653a-4d21-8d00-2effe4579461"/>
    <xsd:import namespace="c15478a5-0be8-4f5d-8383-b307d5ba8bf6"/>
    <xsd:import namespace="985ec44e-1bab-4c0b-9df0-6ba128686f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4:TaxCatchAll" minOccurs="0"/>
                <xsd:element ref="ns2:lcf76f155ced4ddcb4097134ff3c332f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d63c4-653a-4d21-8d00-2effe45794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5478a5-0be8-4f5d-8383-b307d5ba8bf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4b42697-7146-41e7-be66-199f32c15d7c}" ma:internalName="TaxCatchAll" ma:showField="CatchAllData" ma:web="c15478a5-0be8-4f5d-8383-b307d5ba8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5ec44e-1bab-4c0b-9df0-6ba128686fc9" xsi:nil="true"/>
    <lcf76f155ced4ddcb4097134ff3c332f xmlns="7efd63c4-653a-4d21-8d00-2effe457946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8697663-2FBF-4784-8BBF-EF0F3208CB63}"/>
</file>

<file path=customXml/itemProps2.xml><?xml version="1.0" encoding="utf-8"?>
<ds:datastoreItem xmlns:ds="http://schemas.openxmlformats.org/officeDocument/2006/customXml" ds:itemID="{65B707DC-F983-404A-A8CE-D7870C1DA8ED}"/>
</file>

<file path=customXml/itemProps3.xml><?xml version="1.0" encoding="utf-8"?>
<ds:datastoreItem xmlns:ds="http://schemas.openxmlformats.org/officeDocument/2006/customXml" ds:itemID="{987181FD-95DC-4200-9DAE-9D18A5D64236}"/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8701</TotalTime>
  <Words>159</Words>
  <Application>Microsoft Office PowerPoint</Application>
  <PresentationFormat>Grand écran</PresentationFormat>
  <Paragraphs>69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Montserrat Bold</vt:lpstr>
      <vt:lpstr>Arial</vt:lpstr>
      <vt:lpstr>Calibri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Karima Bounemra</dc:creator>
  <cp:keywords/>
  <dc:description>generated using python-pptx</dc:description>
  <cp:lastModifiedBy>Karima Bounemra Ben Soltane</cp:lastModifiedBy>
  <cp:revision>28</cp:revision>
  <dcterms:created xsi:type="dcterms:W3CDTF">2013-01-27T09:14:16Z</dcterms:created>
  <dcterms:modified xsi:type="dcterms:W3CDTF">2026-10-07T15:25:47Z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0x010100772DABD18B4E3342ADC48E4AB658DD95</vt:lpwstr>
  </property>
</Properties>
</file>